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3" r:id="rId3"/>
    <p:sldId id="257" r:id="rId4"/>
    <p:sldId id="256" r:id="rId5"/>
    <p:sldId id="262" r:id="rId6"/>
    <p:sldId id="272" r:id="rId7"/>
    <p:sldId id="274" r:id="rId8"/>
    <p:sldId id="258" r:id="rId9"/>
    <p:sldId id="279" r:id="rId10"/>
    <p:sldId id="277" r:id="rId11"/>
    <p:sldId id="271" r:id="rId12"/>
    <p:sldId id="282" r:id="rId13"/>
    <p:sldId id="283" r:id="rId14"/>
    <p:sldId id="259" r:id="rId15"/>
    <p:sldId id="260" r:id="rId16"/>
    <p:sldId id="263" r:id="rId17"/>
    <p:sldId id="264" r:id="rId18"/>
    <p:sldId id="265" r:id="rId19"/>
    <p:sldId id="268" r:id="rId20"/>
    <p:sldId id="267" r:id="rId21"/>
    <p:sldId id="270" r:id="rId22"/>
    <p:sldId id="275" r:id="rId23"/>
    <p:sldId id="266" r:id="rId24"/>
    <p:sldId id="276" r:id="rId25"/>
    <p:sldId id="280" r:id="rId26"/>
    <p:sldId id="281" r:id="rId27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60C869-C1D3-4A1D-B394-3651A288A3E9}" type="datetimeFigureOut">
              <a:rPr lang="it-IT" smtClean="0"/>
              <a:t>28/10/2016</a:t>
            </a:fld>
            <a:endParaRPr 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8CE525-39D8-44D7-BA76-23CA8500D237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68860"/>
            <a:ext cx="5904656" cy="44284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764704"/>
            <a:ext cx="7772400" cy="834368"/>
          </a:xfrm>
        </p:spPr>
        <p:txBody>
          <a:bodyPr/>
          <a:lstStyle/>
          <a:p>
            <a:r>
              <a:rPr lang="it-IT" i="1" dirty="0" smtClean="0"/>
              <a:t>L’esperienza di Isola …</a:t>
            </a:r>
            <a:endParaRPr lang="it-IT" i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624544"/>
            <a:ext cx="7772400" cy="580320"/>
          </a:xfrm>
        </p:spPr>
        <p:txBody>
          <a:bodyPr/>
          <a:lstStyle/>
          <a:p>
            <a:r>
              <a:rPr lang="it-IT" dirty="0" smtClean="0"/>
              <a:t>…paese pulito che fa la raccolta differenziata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85239" y="546903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nostro slogan…</a:t>
            </a:r>
          </a:p>
          <a:p>
            <a:r>
              <a:rPr lang="it-IT" dirty="0" smtClean="0"/>
              <a:t>o, come si usa dire adesso …il nostro </a:t>
            </a:r>
          </a:p>
          <a:p>
            <a:r>
              <a:rPr lang="it-IT" dirty="0" err="1" smtClean="0"/>
              <a:t>Ashtag</a:t>
            </a:r>
            <a:r>
              <a:rPr lang="it-IT" dirty="0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34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836712"/>
            <a:ext cx="7772400" cy="618344"/>
          </a:xfrm>
        </p:spPr>
        <p:txBody>
          <a:bodyPr/>
          <a:lstStyle/>
          <a:p>
            <a:r>
              <a:rPr lang="it-IT" sz="4400" b="0" i="1" dirty="0" smtClean="0"/>
              <a:t>La nostra pagina </a:t>
            </a:r>
            <a:r>
              <a:rPr lang="it-IT" sz="4400" b="0" i="1" dirty="0" err="1" smtClean="0"/>
              <a:t>facebook</a:t>
            </a:r>
            <a:endParaRPr lang="it-IT" sz="4400" b="0" i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504056"/>
          </a:xfrm>
        </p:spPr>
        <p:txBody>
          <a:bodyPr/>
          <a:lstStyle/>
          <a:p>
            <a:r>
              <a:rPr lang="it-IT" dirty="0" smtClean="0"/>
              <a:t>Una pagina aperta per comunicare tutte le nostre attività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2" y="1916832"/>
            <a:ext cx="5394038" cy="451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1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20688"/>
            <a:ext cx="7772400" cy="762360"/>
          </a:xfrm>
        </p:spPr>
        <p:txBody>
          <a:bodyPr/>
          <a:lstStyle/>
          <a:p>
            <a:r>
              <a:rPr lang="it-IT" sz="4400" b="0" dirty="0" smtClean="0"/>
              <a:t>La nostra isola ecologica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544" y="1412775"/>
            <a:ext cx="7772400" cy="709079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Realizzata con fondi europei nel 2003, il comune la </a:t>
            </a:r>
            <a:r>
              <a:rPr lang="it-IT" dirty="0" err="1" smtClean="0"/>
              <a:t>riacquisice</a:t>
            </a:r>
            <a:r>
              <a:rPr lang="it-IT" dirty="0" smtClean="0"/>
              <a:t> e la bonifica a gennaio 2015 in quanto ridotta a discarica durante la gestione ATO; è il centro di raccolta dedicato  prevalentemente  alle utenze  domestiche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21856"/>
            <a:ext cx="4248472" cy="28269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21855"/>
            <a:ext cx="2688300" cy="20162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86152"/>
            <a:ext cx="2688300" cy="178883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41168"/>
            <a:ext cx="2195736" cy="146382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86" y="5146192"/>
            <a:ext cx="1879372" cy="145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794432"/>
            <a:ext cx="7772400" cy="618344"/>
          </a:xfrm>
        </p:spPr>
        <p:txBody>
          <a:bodyPr/>
          <a:lstStyle/>
          <a:p>
            <a:r>
              <a:rPr lang="it-IT" sz="4400" b="0" dirty="0" smtClean="0"/>
              <a:t>La piattaforma di destinazione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16024" y="5517232"/>
            <a:ext cx="7772400" cy="929392"/>
          </a:xfrm>
        </p:spPr>
        <p:txBody>
          <a:bodyPr>
            <a:normAutofit/>
          </a:bodyPr>
          <a:lstStyle/>
          <a:p>
            <a:r>
              <a:rPr lang="it-IT" sz="1800" dirty="0" smtClean="0"/>
              <a:t>I materiali vengono conferiti presso la piattaforma SER.ECO che ha effettuato anche i trasporti ed i noleggi di cassoni </a:t>
            </a:r>
            <a:r>
              <a:rPr lang="it-IT" sz="1800" dirty="0" err="1" smtClean="0"/>
              <a:t>scarrabili</a:t>
            </a:r>
            <a:r>
              <a:rPr lang="it-IT" sz="1800" dirty="0" smtClean="0"/>
              <a:t>, cassonetti da 1.100 e contenitori da 360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3"/>
            <a:ext cx="2987824" cy="19918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48" y="1484784"/>
            <a:ext cx="4355976" cy="290398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79912" y="4602614"/>
            <a:ext cx="496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Il nostro cartone appena scaricato in attesa di essere avviato sul nastro trasportatore e compattato in balle;</a:t>
            </a:r>
          </a:p>
          <a:p>
            <a:r>
              <a:rPr lang="it-IT" sz="1600" dirty="0" smtClean="0"/>
              <a:t>A sinistra le balle di plastica già compattate </a:t>
            </a:r>
            <a:endParaRPr lang="it-IT" sz="1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25349"/>
            <a:ext cx="2987824" cy="19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3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92696"/>
            <a:ext cx="7772400" cy="762360"/>
          </a:xfrm>
        </p:spPr>
        <p:txBody>
          <a:bodyPr/>
          <a:lstStyle/>
          <a:p>
            <a:r>
              <a:rPr lang="it-IT" sz="4400" b="0" dirty="0" smtClean="0"/>
              <a:t>Mezzi e attrezzature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700808"/>
            <a:ext cx="7772400" cy="3384376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Oggi il servizio è svolto con:</a:t>
            </a:r>
          </a:p>
          <a:p>
            <a:endParaRPr lang="it-IT" dirty="0"/>
          </a:p>
          <a:p>
            <a:r>
              <a:rPr lang="it-IT" dirty="0" smtClean="0"/>
              <a:t>1 compattatore 3 assi per l’indifferenziato dei cassonetti che fa 2 o 3 interventi a settimana;</a:t>
            </a:r>
          </a:p>
          <a:p>
            <a:r>
              <a:rPr lang="it-IT" dirty="0" smtClean="0"/>
              <a:t>1 mezzo a vasca  6mc tipo </a:t>
            </a:r>
            <a:r>
              <a:rPr lang="it-IT" dirty="0" err="1" smtClean="0"/>
              <a:t>daily</a:t>
            </a:r>
            <a:r>
              <a:rPr lang="it-IT" dirty="0" smtClean="0"/>
              <a:t>  (plastica e vetro porta a porta - ingombranti)</a:t>
            </a:r>
          </a:p>
          <a:p>
            <a:r>
              <a:rPr lang="it-IT" dirty="0" smtClean="0"/>
              <a:t>Frequenza: 2/7 famiglie e non domestiche;</a:t>
            </a:r>
          </a:p>
          <a:p>
            <a:r>
              <a:rPr lang="it-IT" dirty="0" smtClean="0"/>
              <a:t>1 mezzo a vasca  6mc semi compattante (solo organico 6/7 famiglie – commerciali 7 giorni/7)</a:t>
            </a:r>
          </a:p>
          <a:p>
            <a:r>
              <a:rPr lang="it-IT" dirty="0" smtClean="0"/>
              <a:t>1 mezzi a vasca 3mc tipo </a:t>
            </a:r>
            <a:r>
              <a:rPr lang="it-IT" dirty="0" err="1" smtClean="0"/>
              <a:t>porter</a:t>
            </a:r>
            <a:r>
              <a:rPr lang="it-IT" dirty="0" smtClean="0"/>
              <a:t>  (cartone 6/7) </a:t>
            </a:r>
          </a:p>
          <a:p>
            <a:endParaRPr lang="it-IT" dirty="0" smtClean="0"/>
          </a:p>
          <a:p>
            <a:r>
              <a:rPr lang="it-IT" dirty="0" smtClean="0"/>
              <a:t>n° 20 cassonetti da 1.100</a:t>
            </a:r>
          </a:p>
          <a:p>
            <a:r>
              <a:rPr lang="it-IT" dirty="0" smtClean="0"/>
              <a:t>20 contenitori da 360</a:t>
            </a:r>
          </a:p>
          <a:p>
            <a:r>
              <a:rPr lang="it-IT" dirty="0" smtClean="0"/>
              <a:t>6 cassoni </a:t>
            </a:r>
            <a:r>
              <a:rPr lang="it-IT" dirty="0" err="1" smtClean="0"/>
              <a:t>scarrabili</a:t>
            </a:r>
            <a:r>
              <a:rPr lang="it-IT" dirty="0" smtClean="0"/>
              <a:t> (dobbiamo incrementarli) legno, plastica, cartone, vetro, ingombranti, potature</a:t>
            </a:r>
          </a:p>
          <a:p>
            <a:r>
              <a:rPr lang="it-IT" dirty="0" smtClean="0"/>
              <a:t>50 campane </a:t>
            </a:r>
          </a:p>
          <a:p>
            <a:r>
              <a:rPr lang="it-IT" dirty="0" smtClean="0"/>
              <a:t>Il servizio è svolto su due turni: 6-12 e 12-18 per garantire il porta a porta delle utenze commerciali.</a:t>
            </a:r>
          </a:p>
          <a:p>
            <a:r>
              <a:rPr lang="it-IT" dirty="0" smtClean="0"/>
              <a:t>Questo ci ha consentito di aumentare notevolmente i quantitativi nel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090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772400" cy="648072"/>
          </a:xfrm>
        </p:spPr>
        <p:txBody>
          <a:bodyPr/>
          <a:lstStyle/>
          <a:p>
            <a:r>
              <a:rPr lang="it-IT" sz="4000" dirty="0" smtClean="0"/>
              <a:t>DATI RACCOLTA 2015</a:t>
            </a:r>
            <a:endParaRPr lang="it-IT" sz="4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9552" y="6165304"/>
            <a:ext cx="7772400" cy="429592"/>
          </a:xfrm>
        </p:spPr>
        <p:txBody>
          <a:bodyPr/>
          <a:lstStyle/>
          <a:p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Dati raccolta anno 2015 suddivisi per mese e per codice CER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0188"/>
            <a:ext cx="6425146" cy="45365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64288" y="2089299"/>
            <a:ext cx="18722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Percentuale  di RD </a:t>
            </a:r>
            <a:r>
              <a:rPr lang="it-IT" sz="1200" dirty="0" err="1" smtClean="0"/>
              <a:t>max</a:t>
            </a:r>
            <a:r>
              <a:rPr lang="it-IT" sz="1200" dirty="0" smtClean="0"/>
              <a:t> raggiunta :	</a:t>
            </a:r>
            <a:r>
              <a:rPr lang="it-IT" sz="1200" b="1" dirty="0" smtClean="0"/>
              <a:t>   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38 %</a:t>
            </a:r>
          </a:p>
          <a:p>
            <a:endParaRPr lang="it-IT" sz="1200" dirty="0"/>
          </a:p>
          <a:p>
            <a:r>
              <a:rPr lang="it-IT" sz="1200" dirty="0" smtClean="0"/>
              <a:t>Media del periodo marzo – dicembre: 	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22 %</a:t>
            </a:r>
          </a:p>
          <a:p>
            <a:endParaRPr lang="it-IT" sz="1200" dirty="0" smtClean="0"/>
          </a:p>
          <a:p>
            <a:r>
              <a:rPr lang="it-IT" sz="1200" dirty="0" smtClean="0"/>
              <a:t>Media dell’anno: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19 %</a:t>
            </a:r>
          </a:p>
          <a:p>
            <a:endParaRPr lang="it-IT" sz="1200" dirty="0"/>
          </a:p>
          <a:p>
            <a:r>
              <a:rPr lang="it-IT" sz="1200" dirty="0" smtClean="0"/>
              <a:t>Riduzione indifferenziato in discarica:</a:t>
            </a:r>
          </a:p>
          <a:p>
            <a:endParaRPr lang="it-IT" sz="1200" dirty="0"/>
          </a:p>
          <a:p>
            <a:r>
              <a:rPr lang="it-IT" sz="1200" dirty="0" smtClean="0"/>
              <a:t>Gennaio :	</a:t>
            </a:r>
            <a:r>
              <a:rPr lang="it-IT" sz="1200" b="1" dirty="0" smtClean="0"/>
              <a:t>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256,33 t</a:t>
            </a:r>
            <a:r>
              <a:rPr lang="it-IT" sz="1200" b="1" dirty="0" smtClean="0"/>
              <a:t> </a:t>
            </a:r>
          </a:p>
          <a:p>
            <a:r>
              <a:rPr lang="it-IT" sz="1200" dirty="0" smtClean="0"/>
              <a:t>Dicembre:	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141,96 t</a:t>
            </a:r>
          </a:p>
          <a:p>
            <a:endParaRPr lang="it-IT" sz="1200" dirty="0"/>
          </a:p>
          <a:p>
            <a:pPr algn="ctr"/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- 55 %</a:t>
            </a:r>
            <a:endParaRPr lang="it-IT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6912768" cy="690352"/>
          </a:xfrm>
        </p:spPr>
        <p:txBody>
          <a:bodyPr/>
          <a:lstStyle/>
          <a:p>
            <a:r>
              <a:rPr lang="it-IT" sz="4400" b="0" dirty="0" smtClean="0"/>
              <a:t>Dati raccolta 2016…</a:t>
            </a:r>
            <a:endParaRPr lang="it-IT" sz="2800" b="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28184" y="6165304"/>
            <a:ext cx="2664296" cy="497344"/>
          </a:xfrm>
        </p:spPr>
        <p:txBody>
          <a:bodyPr/>
          <a:lstStyle/>
          <a:p>
            <a:r>
              <a:rPr lang="it-IT" sz="24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… work </a:t>
            </a:r>
            <a:r>
              <a:rPr lang="it-IT" sz="24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 progress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5"/>
            <a:ext cx="4608512" cy="5198435"/>
          </a:xfrm>
          <a:prstGeom prst="rect">
            <a:avLst/>
          </a:prstGeom>
        </p:spPr>
      </p:pic>
      <p:sp>
        <p:nvSpPr>
          <p:cNvPr id="13" name="Segnaposto testo 2"/>
          <p:cNvSpPr txBox="1">
            <a:spLocks/>
          </p:cNvSpPr>
          <p:nvPr/>
        </p:nvSpPr>
        <p:spPr>
          <a:xfrm>
            <a:off x="6156176" y="1772816"/>
            <a:ext cx="2664296" cy="497344"/>
          </a:xfrm>
          <a:prstGeom prst="rect">
            <a:avLst/>
          </a:prstGeom>
        </p:spPr>
        <p:txBody>
          <a:bodyPr vert="horz" lIns="45720" rIns="45720" anchor="t">
            <a:normAutofit fontScale="6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Contributi CONAI nell’anno:</a:t>
            </a:r>
          </a:p>
          <a:p>
            <a:r>
              <a:rPr lang="it-IT" dirty="0"/>
              <a:t>€ </a:t>
            </a:r>
            <a:r>
              <a:rPr lang="it-IT" dirty="0" smtClean="0"/>
              <a:t>33.738,81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6178156" y="2412470"/>
            <a:ext cx="2664296" cy="728497"/>
          </a:xfrm>
          <a:prstGeom prst="rect">
            <a:avLst/>
          </a:prstGeom>
        </p:spPr>
        <p:txBody>
          <a:bodyPr vert="horz" lIns="45720" rIns="45720" anchor="t">
            <a:normAutofit fontScale="6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Contributi CONAI complessivi al mese di settembre 2016:</a:t>
            </a:r>
          </a:p>
          <a:p>
            <a:r>
              <a:rPr lang="it-IT" dirty="0"/>
              <a:t>€ </a:t>
            </a:r>
            <a:r>
              <a:rPr lang="it-IT" dirty="0" smtClean="0"/>
              <a:t>44.991,76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42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548680"/>
            <a:ext cx="7772400" cy="834368"/>
          </a:xfrm>
        </p:spPr>
        <p:txBody>
          <a:bodyPr/>
          <a:lstStyle/>
          <a:p>
            <a:r>
              <a:rPr lang="it-IT" b="0" dirty="0" smtClean="0"/>
              <a:t>Le analisi merceologiche </a:t>
            </a:r>
            <a:endParaRPr lang="it-IT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336512"/>
            <a:ext cx="7772400" cy="436304"/>
          </a:xfrm>
        </p:spPr>
        <p:txBody>
          <a:bodyPr/>
          <a:lstStyle/>
          <a:p>
            <a:r>
              <a:rPr lang="it-IT" dirty="0" smtClean="0"/>
              <a:t>Analisi merceologiche del vetro presso SARCO </a:t>
            </a:r>
            <a:r>
              <a:rPr lang="it-IT" dirty="0" err="1" smtClean="0"/>
              <a:t>srl</a:t>
            </a:r>
            <a:r>
              <a:rPr lang="it-IT" dirty="0" smtClean="0"/>
              <a:t> - Marsala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4644516" cy="30963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4341440"/>
            <a:ext cx="3815916" cy="25439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1772816"/>
            <a:ext cx="2916324" cy="194421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9552" y="5013176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Controlliamo </a:t>
            </a:r>
            <a:r>
              <a:rPr lang="it-IT" sz="1600" dirty="0" smtClean="0">
                <a:solidFill>
                  <a:srgbClr val="FFFF66"/>
                </a:solidFill>
              </a:rPr>
              <a:t>personalmente</a:t>
            </a:r>
            <a:r>
              <a:rPr lang="it-IT" sz="1600" dirty="0" smtClean="0"/>
              <a:t> tutte le verifiche merceologiche, che servono a stabilire la percentuale di frazione estranea e quindi la qualità del materiale. Le operazioni si svolgono in collegamento streaming con gli uffici della sede  centrale del COREVE</a:t>
            </a: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28084" y="3717032"/>
            <a:ext cx="370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In alto: la quantità di frazione fine residua</a:t>
            </a:r>
          </a:p>
          <a:p>
            <a:r>
              <a:rPr lang="it-IT" sz="1400" dirty="0" smtClean="0"/>
              <a:t>In basso: selezione delle frazioni estranee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029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476672"/>
            <a:ext cx="7772400" cy="978384"/>
          </a:xfrm>
        </p:spPr>
        <p:txBody>
          <a:bodyPr/>
          <a:lstStyle/>
          <a:p>
            <a:r>
              <a:rPr lang="it-IT" b="0" dirty="0" smtClean="0"/>
              <a:t>Il risultato delle analisi:</a:t>
            </a:r>
            <a:endParaRPr lang="it-IT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9552" y="6093296"/>
            <a:ext cx="7772400" cy="508312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Materiale di qualità:</a:t>
            </a:r>
          </a:p>
          <a:p>
            <a:r>
              <a:rPr lang="it-IT" dirty="0" smtClean="0"/>
              <a:t>100% del contributo previsto per la fascia  C -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635114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908720"/>
            <a:ext cx="7772400" cy="690352"/>
          </a:xfrm>
        </p:spPr>
        <p:txBody>
          <a:bodyPr/>
          <a:lstStyle/>
          <a:p>
            <a:r>
              <a:rPr lang="it-IT" b="0" dirty="0" smtClean="0"/>
              <a:t>Analisi merceologiche</a:t>
            </a:r>
            <a:endParaRPr lang="it-IT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484784"/>
            <a:ext cx="7772400" cy="1228392"/>
          </a:xfrm>
        </p:spPr>
        <p:txBody>
          <a:bodyPr/>
          <a:lstStyle/>
          <a:p>
            <a:r>
              <a:rPr lang="it-IT" dirty="0" smtClean="0"/>
              <a:t>Analisi merceologiche della plastica presso ELLEGI service</a:t>
            </a:r>
          </a:p>
          <a:p>
            <a:r>
              <a:rPr lang="it-IT" dirty="0" smtClean="0"/>
              <a:t>Campo Felice di Roccella (</a:t>
            </a:r>
            <a:r>
              <a:rPr lang="it-IT" dirty="0" err="1" smtClean="0"/>
              <a:t>Pa</a:t>
            </a:r>
            <a:r>
              <a:rPr lang="it-IT" dirty="0" smtClean="0"/>
              <a:t>), unico centro di raccolta della plastica in </a:t>
            </a:r>
            <a:r>
              <a:rPr lang="it-IT" dirty="0" err="1" smtClean="0"/>
              <a:t>sicilia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32703"/>
            <a:ext cx="3024336" cy="19380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32703"/>
            <a:ext cx="5120600" cy="343260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796136" y="4700340"/>
            <a:ext cx="2880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Le balle compattate, vengono scelte a cura del produttore e della piattaforma, ed il materiale mescolato; si preleva poi il campione di circa 100 kg soggetto alla verifica manuale delle frazioni estranee 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056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506400"/>
            <a:ext cx="7772400" cy="978384"/>
          </a:xfrm>
        </p:spPr>
        <p:txBody>
          <a:bodyPr/>
          <a:lstStyle/>
          <a:p>
            <a:r>
              <a:rPr lang="it-IT" b="0" dirty="0" smtClean="0"/>
              <a:t>Risultato delle analisi</a:t>
            </a:r>
            <a:endParaRPr lang="it-IT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792088"/>
          </a:xfrm>
        </p:spPr>
        <p:txBody>
          <a:bodyPr/>
          <a:lstStyle/>
          <a:p>
            <a:r>
              <a:rPr lang="it-IT" dirty="0" smtClean="0"/>
              <a:t>Le analisi hanno esito positivo dimostrando la buona qualità del materiale raccolto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6872"/>
            <a:ext cx="5836721" cy="40799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732240" y="2204864"/>
            <a:ext cx="1728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Percentuale di frazione estranea </a:t>
            </a:r>
          </a:p>
          <a:p>
            <a:r>
              <a:rPr lang="it-IT" sz="1600" dirty="0" smtClean="0"/>
              <a:t>complessiva</a:t>
            </a:r>
          </a:p>
          <a:p>
            <a:r>
              <a:rPr lang="it-IT" sz="1600" dirty="0" smtClean="0"/>
              <a:t>15,4 %</a:t>
            </a:r>
          </a:p>
          <a:p>
            <a:endParaRPr lang="it-IT" sz="1600" dirty="0"/>
          </a:p>
          <a:p>
            <a:r>
              <a:rPr lang="it-IT" sz="1600" dirty="0" smtClean="0"/>
              <a:t>Inferiore al 20%</a:t>
            </a:r>
          </a:p>
          <a:p>
            <a:endParaRPr lang="it-IT" sz="1600" dirty="0"/>
          </a:p>
          <a:p>
            <a:r>
              <a:rPr lang="it-IT" sz="1600" dirty="0" smtClean="0"/>
              <a:t>Percentuale imballaggi  </a:t>
            </a:r>
          </a:p>
          <a:p>
            <a:r>
              <a:rPr lang="it-IT" sz="1600" dirty="0" smtClean="0"/>
              <a:t>84,6%</a:t>
            </a:r>
          </a:p>
          <a:p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459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92696"/>
            <a:ext cx="7772400" cy="690352"/>
          </a:xfrm>
        </p:spPr>
        <p:txBody>
          <a:bodyPr/>
          <a:lstStyle/>
          <a:p>
            <a:r>
              <a:rPr lang="it-IT" sz="4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Isola delle Femmine, </a:t>
            </a:r>
            <a:r>
              <a:rPr lang="it-IT" sz="40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luglio </a:t>
            </a:r>
            <a:r>
              <a:rPr lang="it-IT" sz="4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2014</a:t>
            </a:r>
            <a:endParaRPr lang="it-IT" sz="4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340768"/>
            <a:ext cx="7772400" cy="508312"/>
          </a:xfrm>
        </p:spPr>
        <p:txBody>
          <a:bodyPr/>
          <a:lstStyle/>
          <a:p>
            <a:r>
              <a:rPr lang="it-IT" i="1" dirty="0" smtClean="0"/>
              <a:t>… per non dimenticare</a:t>
            </a:r>
            <a:endParaRPr lang="it-IT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988840"/>
            <a:ext cx="3888432" cy="29163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12976"/>
            <a:ext cx="3899925" cy="29249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7544" y="515719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Postazione di Via Garibaldi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940152" y="25649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Lungomare – viale Saraceni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68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92696"/>
            <a:ext cx="7772400" cy="834368"/>
          </a:xfrm>
        </p:spPr>
        <p:txBody>
          <a:bodyPr/>
          <a:lstStyle/>
          <a:p>
            <a:r>
              <a:rPr lang="it-IT" b="0" dirty="0"/>
              <a:t>Analisi merceologiche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1228392"/>
          </a:xfrm>
        </p:spPr>
        <p:txBody>
          <a:bodyPr/>
          <a:lstStyle/>
          <a:p>
            <a:r>
              <a:rPr lang="it-IT" dirty="0"/>
              <a:t>Analisi merceologiche </a:t>
            </a:r>
            <a:r>
              <a:rPr lang="it-IT" dirty="0" smtClean="0"/>
              <a:t>dell’organico </a:t>
            </a:r>
            <a:r>
              <a:rPr lang="it-IT" dirty="0"/>
              <a:t>presso </a:t>
            </a:r>
            <a:r>
              <a:rPr lang="it-IT" dirty="0" smtClean="0"/>
              <a:t>SICILFERT</a:t>
            </a:r>
            <a:endParaRPr lang="it-IT" dirty="0"/>
          </a:p>
          <a:p>
            <a:r>
              <a:rPr lang="it-IT" dirty="0" smtClean="0"/>
              <a:t>Marsala (</a:t>
            </a:r>
            <a:r>
              <a:rPr lang="it-IT" dirty="0" err="1" smtClean="0"/>
              <a:t>Tp</a:t>
            </a:r>
            <a:r>
              <a:rPr lang="it-IT" dirty="0" smtClean="0"/>
              <a:t>), una delle pochissime piattaforme </a:t>
            </a:r>
            <a:r>
              <a:rPr lang="it-IT" dirty="0"/>
              <a:t>di raccolta </a:t>
            </a:r>
            <a:r>
              <a:rPr lang="it-IT" dirty="0" smtClean="0"/>
              <a:t>della frazione umida nella Sicilia occidentale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3"/>
            <a:ext cx="4392488" cy="32028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52485"/>
            <a:ext cx="4249710" cy="31872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7544" y="6237312"/>
            <a:ext cx="819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L’esito delle analisi conferma la percentuale di frazione estranea inferiore al 20 %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49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2008" y="548680"/>
            <a:ext cx="7556376" cy="690352"/>
          </a:xfrm>
        </p:spPr>
        <p:txBody>
          <a:bodyPr/>
          <a:lstStyle/>
          <a:p>
            <a:r>
              <a:rPr lang="it-IT" sz="4400" b="0" dirty="0" smtClean="0"/>
              <a:t>I costi del servizio 2015</a:t>
            </a:r>
            <a:endParaRPr lang="it-IT" sz="4400" b="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57332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Fatturato ATO anno 2013 senza differenziata: € 1.908.897,15</a:t>
            </a:r>
          </a:p>
          <a:p>
            <a:r>
              <a:rPr lang="it-IT" sz="1600" dirty="0" smtClean="0"/>
              <a:t>Fatturato </a:t>
            </a:r>
            <a:r>
              <a:rPr lang="it-IT" sz="1600" dirty="0" smtClean="0"/>
              <a:t> ATO 2014 + discariche  senza  differenziata :  € 2.583.014,81</a:t>
            </a:r>
            <a:endParaRPr lang="it-IT" sz="1600" dirty="0" smtClean="0"/>
          </a:p>
          <a:p>
            <a:r>
              <a:rPr lang="it-IT" sz="1600" dirty="0" smtClean="0"/>
              <a:t>Costo del servizio 2015 con differenziata: </a:t>
            </a:r>
            <a:r>
              <a:rPr lang="it-IT" sz="1600" dirty="0"/>
              <a:t>€ </a:t>
            </a:r>
            <a:r>
              <a:rPr lang="it-IT" sz="1600" dirty="0" smtClean="0"/>
              <a:t>1.529.075,58 – Differenza : </a:t>
            </a:r>
            <a:r>
              <a:rPr lang="it-IT" sz="1600" dirty="0" smtClean="0"/>
              <a:t>-</a:t>
            </a:r>
            <a:r>
              <a:rPr lang="it-IT" sz="1600" dirty="0" smtClean="0"/>
              <a:t>€ 1.053.939,23</a:t>
            </a:r>
            <a:endParaRPr lang="it-IT" sz="16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53009"/>
              </p:ext>
            </p:extLst>
          </p:nvPr>
        </p:nvGraphicFramePr>
        <p:xfrm>
          <a:off x="539552" y="1239509"/>
          <a:ext cx="7630997" cy="4479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313"/>
                <a:gridCol w="516383"/>
                <a:gridCol w="541629"/>
                <a:gridCol w="516383"/>
                <a:gridCol w="516383"/>
                <a:gridCol w="516383"/>
                <a:gridCol w="543924"/>
                <a:gridCol w="516383"/>
                <a:gridCol w="516383"/>
                <a:gridCol w="516383"/>
                <a:gridCol w="516383"/>
                <a:gridCol w="504908"/>
                <a:gridCol w="559989"/>
                <a:gridCol w="569170"/>
              </a:tblGrid>
              <a:tr h="18502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CREDITORE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GENNAIO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FEBBRAIO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MARZO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APRILE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MAGGIO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GIUGNO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LUGLIO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AGOSTO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SETTEMBRE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OTTOBRE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NOVEMBRE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DICEMBRE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TOTALE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AGESP</a:t>
                      </a:r>
                      <a:endParaRPr lang="it-IT" sz="7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€ 23.750,00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€ 50.402,00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€ 33.077,00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€ 38.654,00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€ 45.441,00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€ 62.968,40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€ 68.007,50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€ 57.524,50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€ 56.479,50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€ 38.181,00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€ 42.548,00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€ 43.241,00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€ 536.523,90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ECOGESTIONI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€ 11.839,70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€ 11.253,13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€ 7.253,13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€ 10.725,90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€ 14.122,32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€ 55.194,18</a:t>
                      </a:r>
                      <a:endParaRPr lang="it-IT" sz="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SER.ECO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€ 8.152,65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€ 8.152,65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€ 28.889,60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€ 10.943,40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€ 56.138,30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CATANZATRO COSTRUZIONI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€ 4.283,36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€ 10.877,71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€ 9.808,76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€ 25.175,89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€ 22.378,57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€ 17.967,54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€ 14.696,70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€ 12.501,00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€ 12.470,41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€ 130.159,94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Comune di Siculiana Oneri mitigaz. amb.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€ 3.463,48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€ 298,99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€ 429,97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€ 457,89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€ 1.087,14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€ 823,93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€ 625,54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€ 538,43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€ 521,57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€ 8.246,94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RAP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€ 12.080,65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€ 26.254,39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€ 8.978,59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€ 15.763,07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€ 17.687,82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€ 26.014,35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€ 26.635,82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€ 133.414,69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SIDERMETAL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€ 489,83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€ 752,86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€ 564,98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€ 307,32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€ 574,38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€ 487,15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€ 720,65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€ 750,00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€ 4.647,17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SICILFERT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€ 1.669,91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€ 2.068,11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€ 2.342,56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€ 2.765,84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€ 2.459,05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€ 2.328,26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€ 2.355,87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€ 2.520,32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€ 2.511,63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€ 21.021,55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SICULA TRASPORTI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€ 10.249,18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€ 12.234,17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€ 4.117,40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€ 26.600,75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AMMIRAGLIA RECUPERI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€ 10.980,00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€ 5.490,00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€ 610,00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€ 17.080,00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ECOLOGICA BUFFA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€ 150,00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€ 300,00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€ 146,40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€ 183,00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€ 596,40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PAGAMENTI ATO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€ 34.802,05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€ 48.324,37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€ 83.126,42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PERSONALE ATO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€ 27.453,93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€ 27.453,93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€ 27.453,93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€ 54.907,86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€ 32.432,78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€ 27.453,93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€ 27.453,93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€ 27.540,90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€ 27.453,93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€ 50.325,87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€ 329.930,99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PERSONALE temporary</a:t>
                      </a:r>
                      <a:endParaRPr lang="it-IT" sz="7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€ 13.791,62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€ 13.791,62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€ 13.791,62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€ 27.931,05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€ 13.970,21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€ 13.996,77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13,692,71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13,841,08 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€ 15.077,06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€ 14.044,40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€ 126.394,35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6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solidFill>
                            <a:schemeClr val="accent1"/>
                          </a:solidFill>
                          <a:effectLst/>
                        </a:rPr>
                        <a:t>Totale</a:t>
                      </a:r>
                      <a:endParaRPr lang="it-IT" sz="700" b="1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€ 80.881,88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€ 148.194,93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€ 97.191,90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€ 119.826,37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€ 125.952,71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€ 203.398,19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€ 177.535,52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€ 141.604,23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€ 116.880,67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€ 91.286,69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€ 112.268,29</a:t>
                      </a:r>
                      <a:endParaRPr lang="it-IT" sz="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€ 137.987,20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€ 1.529.075,58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7615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solidFill>
                            <a:schemeClr val="accent1"/>
                          </a:solidFill>
                          <a:effectLst/>
                        </a:rPr>
                        <a:t>Riepilogo per categorie costi RSU anno 2015</a:t>
                      </a:r>
                      <a:endParaRPr lang="it-IT" sz="1000" b="0" i="0" u="none" strike="noStrike">
                        <a:solidFill>
                          <a:schemeClr val="accent1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Contributi CONAI</a:t>
                      </a:r>
                      <a:endParaRPr lang="it-IT" sz="10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Raffronto costi 2014 - 2015</a:t>
                      </a:r>
                      <a:endParaRPr lang="it-IT" sz="10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544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Servizio RSU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Personale ATO 17 op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Discariche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Oneri Mitigaz. ambientale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Servizio Differenziata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Piattaforme umido e legno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Interventi straordinari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Analisi merceologiche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Contributo coreve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Contributo COMIECO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Costi ATO 2014 - Oneri discariche - Interv. sostitutivi</a:t>
                      </a:r>
                      <a:endParaRPr lang="it-IT" sz="600" b="0" i="0" u="none" strike="noStrike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Differenza 2015 -2014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Percentuale riduzione </a:t>
                      </a:r>
                      <a:endParaRPr lang="it-IT" sz="600" b="0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/>
                </a:tc>
              </a:tr>
              <a:tr h="22782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€ 536.523,90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€ 539.451,76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€ 290.175,38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€ 8.246,94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€ 111.332,48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€ 25.668,72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€ 17.080,00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€ 596,40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€ 2.766,13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€ 8.486,82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€ 2.583.014,81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>
                          <a:solidFill>
                            <a:schemeClr val="accent1"/>
                          </a:solidFill>
                          <a:effectLst/>
                        </a:rPr>
                        <a:t>-€ 1.053.939,23</a:t>
                      </a:r>
                      <a:endParaRPr lang="it-IT" sz="600" b="1" i="0" u="none" strike="noStrike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-41%</a:t>
                      </a:r>
                      <a:endParaRPr lang="it-IT" sz="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7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20688"/>
            <a:ext cx="7772400" cy="690352"/>
          </a:xfrm>
        </p:spPr>
        <p:txBody>
          <a:bodyPr/>
          <a:lstStyle/>
          <a:p>
            <a:r>
              <a:rPr lang="it-IT" sz="4000" b="0" dirty="0" smtClean="0"/>
              <a:t>I corrispettivi COMIECO 2015</a:t>
            </a:r>
            <a:endParaRPr lang="it-IT" sz="40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1" y="6021288"/>
            <a:ext cx="3088579" cy="720080"/>
          </a:xfrm>
        </p:spPr>
        <p:txBody>
          <a:bodyPr>
            <a:normAutofit fontScale="77500" lnSpcReduction="20000"/>
          </a:bodyPr>
          <a:lstStyle/>
          <a:p>
            <a:r>
              <a:rPr lang="it-IT" sz="1600" dirty="0" smtClean="0"/>
              <a:t>Corrispettivo COMIECO 2015:  € 8486,82</a:t>
            </a:r>
          </a:p>
          <a:p>
            <a:r>
              <a:rPr lang="it-IT" sz="1600" dirty="0" smtClean="0"/>
              <a:t>Corrispettivo COREVE    2015:  </a:t>
            </a:r>
            <a:r>
              <a:rPr lang="it-IT" sz="1500" dirty="0"/>
              <a:t>€ </a:t>
            </a:r>
            <a:r>
              <a:rPr lang="it-IT" sz="1500" dirty="0" smtClean="0"/>
              <a:t>2.766,13 </a:t>
            </a:r>
          </a:p>
          <a:p>
            <a:r>
              <a:rPr lang="it-IT" sz="1800" b="1" dirty="0" smtClean="0"/>
              <a:t>Totale incassato 2015:</a:t>
            </a:r>
            <a:r>
              <a:rPr lang="it-IT" sz="1500" b="1" dirty="0" smtClean="0"/>
              <a:t>	  </a:t>
            </a:r>
            <a:r>
              <a:rPr lang="it-IT" sz="1800" b="1" dirty="0" smtClean="0"/>
              <a:t>€  11,252,95</a:t>
            </a:r>
            <a:endParaRPr lang="it-IT" sz="1800" b="1" dirty="0"/>
          </a:p>
          <a:p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6158758" cy="454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578408"/>
            <a:ext cx="7772400" cy="834368"/>
          </a:xfrm>
        </p:spPr>
        <p:txBody>
          <a:bodyPr/>
          <a:lstStyle/>
          <a:p>
            <a:r>
              <a:rPr lang="it-IT" b="0" dirty="0" smtClean="0"/>
              <a:t>Una tappa importante</a:t>
            </a:r>
            <a:endParaRPr lang="it-IT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340768"/>
            <a:ext cx="7858072" cy="796344"/>
          </a:xfrm>
        </p:spPr>
        <p:txBody>
          <a:bodyPr>
            <a:normAutofit/>
          </a:bodyPr>
          <a:lstStyle/>
          <a:p>
            <a:r>
              <a:rPr lang="it-IT" dirty="0" smtClean="0"/>
              <a:t>Nel mese di novembre 2015 inizia la pesatura sperimentale dei rifiuti differenziati prodotti dalle utenze domestiche e non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6160695" cy="43503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48264" y="2942942"/>
            <a:ext cx="18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Prove tecniche</a:t>
            </a:r>
          </a:p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 tariffazione puntuale</a:t>
            </a:r>
            <a:endParaRPr lang="it-IT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92696"/>
            <a:ext cx="7772400" cy="762360"/>
          </a:xfrm>
        </p:spPr>
        <p:txBody>
          <a:bodyPr/>
          <a:lstStyle/>
          <a:p>
            <a:r>
              <a:rPr lang="it-IT" sz="4400" b="0" dirty="0" smtClean="0"/>
              <a:t>La card dei servizi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720080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La card ‘più differenzi meno </a:t>
            </a:r>
            <a:r>
              <a:rPr lang="it-IT" dirty="0" err="1" smtClean="0"/>
              <a:t>tari’</a:t>
            </a:r>
            <a:r>
              <a:rPr lang="it-IT" dirty="0" smtClean="0"/>
              <a:t> che consentirà di effettuare una tariffazione puntuale  la cui consegna è stata avviata il 18/4/2016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221066"/>
            <a:ext cx="2785619" cy="39442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25078"/>
            <a:ext cx="3024336" cy="19469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4237290"/>
            <a:ext cx="3024335" cy="192801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630932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card funziona tramite la piattaforma ‘open </a:t>
            </a:r>
            <a:r>
              <a:rPr lang="it-IT" dirty="0" err="1" smtClean="0"/>
              <a:t>pa</a:t>
            </a:r>
            <a:r>
              <a:rPr lang="it-IT" dirty="0" smtClean="0"/>
              <a:t>’ ed è collegata alla tessera sanitaria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3668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548680"/>
            <a:ext cx="7772400" cy="762360"/>
          </a:xfrm>
        </p:spPr>
        <p:txBody>
          <a:bodyPr/>
          <a:lstStyle/>
          <a:p>
            <a:r>
              <a:rPr lang="it-IT" sz="4400" b="0" dirty="0" smtClean="0"/>
              <a:t>Verso il piano ARO…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5015632"/>
            <a:ext cx="7772400" cy="1509712"/>
          </a:xfrm>
        </p:spPr>
        <p:txBody>
          <a:bodyPr>
            <a:normAutofit/>
          </a:bodyPr>
          <a:lstStyle/>
          <a:p>
            <a:pPr algn="just"/>
            <a:r>
              <a:rPr lang="it-IT" sz="1800" dirty="0"/>
              <a:t>19 aprile 2016, è stato firmato l'accordo tra </a:t>
            </a:r>
            <a:r>
              <a:rPr lang="it-IT" sz="1800" dirty="0" err="1"/>
              <a:t>Ato</a:t>
            </a:r>
            <a:r>
              <a:rPr lang="it-IT" sz="1800" dirty="0"/>
              <a:t>, </a:t>
            </a:r>
            <a:r>
              <a:rPr lang="it-IT" sz="1800" dirty="0" err="1"/>
              <a:t>Agesp</a:t>
            </a:r>
            <a:r>
              <a:rPr lang="it-IT" sz="1800" dirty="0"/>
              <a:t> e Comune di Isola delle Femmine per il distacco dei lavoratori del piano Aro di Isola delle Femmine. Dal prossimo 15 maggio gli operatori dell'</a:t>
            </a:r>
            <a:r>
              <a:rPr lang="it-IT" sz="1800" dirty="0" err="1"/>
              <a:t>ato</a:t>
            </a:r>
            <a:r>
              <a:rPr lang="it-IT" sz="1800" dirty="0"/>
              <a:t> saranno quindi ufficialmente distaccati presso la ditta </a:t>
            </a:r>
            <a:r>
              <a:rPr lang="it-IT" sz="1800" dirty="0" err="1"/>
              <a:t>Agesp</a:t>
            </a:r>
            <a:r>
              <a:rPr lang="it-IT" sz="1800" dirty="0"/>
              <a:t> spa, vincitrice della gara d'appalto per il servizio di raccolta rifiuti per prossimi 7 anni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6465912" cy="363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7632848" cy="1362456"/>
          </a:xfrm>
        </p:spPr>
        <p:txBody>
          <a:bodyPr/>
          <a:lstStyle/>
          <a:p>
            <a:r>
              <a:rPr lang="it-IT" dirty="0" smtClean="0"/>
              <a:t>I rifiuti sono una risorsa…</a:t>
            </a:r>
            <a:br>
              <a:rPr lang="it-IT" dirty="0" smtClean="0"/>
            </a:br>
            <a:r>
              <a:rPr lang="it-IT" dirty="0" smtClean="0"/>
              <a:t>… non bruciamola!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248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9632" y="908720"/>
            <a:ext cx="6480720" cy="504056"/>
          </a:xfrm>
        </p:spPr>
        <p:txBody>
          <a:bodyPr/>
          <a:lstStyle/>
          <a:p>
            <a:pPr algn="ctr"/>
            <a:r>
              <a:rPr lang="it-IT" dirty="0" smtClean="0"/>
              <a:t>Intervento sostitutivo ex art. 191 – 11 luglio 2014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64096"/>
          </a:xfrm>
        </p:spPr>
        <p:txBody>
          <a:bodyPr>
            <a:normAutofit/>
          </a:bodyPr>
          <a:lstStyle/>
          <a:p>
            <a:pPr algn="l"/>
            <a:r>
              <a:rPr lang="it-IT" sz="36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Isola delle Femmine, ottobre 2014</a:t>
            </a:r>
            <a:endParaRPr lang="it-IT" sz="3600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1560" y="1141857"/>
            <a:ext cx="6400800" cy="504056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/>
              <a:t>Per non dimenticare…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1376"/>
            <a:ext cx="7142217" cy="47525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768" y="594928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Intervento sostitutivo ex art 191 – 31 ottobre 2014</a:t>
            </a:r>
            <a:endParaRPr lang="it-IT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58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851520"/>
          </a:xfrm>
        </p:spPr>
        <p:txBody>
          <a:bodyPr>
            <a:normAutofit fontScale="90000"/>
          </a:bodyPr>
          <a:lstStyle/>
          <a:p>
            <a:pPr algn="l"/>
            <a:r>
              <a:rPr lang="it-IT" sz="44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Isola delle Femmine, </a:t>
            </a:r>
            <a:r>
              <a:rPr lang="it-IT" sz="44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dicembre </a:t>
            </a:r>
            <a:r>
              <a:rPr lang="it-IT" sz="44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2014</a:t>
            </a:r>
            <a:endParaRPr lang="it-IT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3400" y="1572352"/>
            <a:ext cx="7854696" cy="488496"/>
          </a:xfrm>
        </p:spPr>
        <p:txBody>
          <a:bodyPr/>
          <a:lstStyle/>
          <a:p>
            <a:pPr algn="l"/>
            <a:r>
              <a:rPr lang="it-IT" dirty="0" smtClean="0"/>
              <a:t>…Per non dimenticare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55" y="3492170"/>
            <a:ext cx="4032448" cy="3024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3936437" cy="29523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932040" y="243366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situazione prima dell’intervento ex art 191 del 3/12/2016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39552" y="537321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La postazione cassonetti di piano ponente </a:t>
            </a: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87590" y="625879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/>
              <a:t>Una delle postazioni di via Falcone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7508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620688"/>
            <a:ext cx="7772400" cy="762360"/>
          </a:xfrm>
        </p:spPr>
        <p:txBody>
          <a:bodyPr/>
          <a:lstStyle/>
          <a:p>
            <a:r>
              <a:rPr lang="it-IT" sz="4400" b="0" dirty="0" smtClean="0"/>
              <a:t>I dati raccolta 2014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268760"/>
            <a:ext cx="3393576" cy="508312"/>
          </a:xfrm>
        </p:spPr>
        <p:txBody>
          <a:bodyPr/>
          <a:lstStyle/>
          <a:p>
            <a:r>
              <a:rPr lang="it-IT" dirty="0" smtClean="0"/>
              <a:t>La nota ATO del 26/3/2015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62768" y="1268760"/>
            <a:ext cx="4257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La scheda dei dati di raccolta 2014</a:t>
            </a:r>
            <a:endParaRPr lang="it-IT" sz="2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355693" cy="43658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09" y="1844825"/>
            <a:ext cx="3517301" cy="436584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39552" y="6309320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Percentuale di RD nel 2014: 0,35%</a:t>
            </a:r>
            <a:endParaRPr lang="it-IT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056" y="866440"/>
            <a:ext cx="7772400" cy="762360"/>
          </a:xfrm>
        </p:spPr>
        <p:txBody>
          <a:bodyPr/>
          <a:lstStyle/>
          <a:p>
            <a:r>
              <a:rPr lang="it-IT" sz="4400" b="0" dirty="0" smtClean="0"/>
              <a:t>Gli strumenti operativi</a:t>
            </a:r>
            <a:endParaRPr lang="it-IT" sz="44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1988840"/>
            <a:ext cx="7772400" cy="4032448"/>
          </a:xfrm>
        </p:spPr>
        <p:txBody>
          <a:bodyPr>
            <a:normAutofit fontScale="62500" lnSpcReduction="20000"/>
          </a:bodyPr>
          <a:lstStyle/>
          <a:p>
            <a:pPr marL="360363"/>
            <a:r>
              <a:rPr lang="it-IT" dirty="0" smtClean="0"/>
              <a:t>Ordinanze ex art 191 del </a:t>
            </a:r>
            <a:r>
              <a:rPr lang="it-IT" dirty="0" err="1" smtClean="0"/>
              <a:t>D.Lgs.</a:t>
            </a:r>
            <a:r>
              <a:rPr lang="it-IT" dirty="0" smtClean="0"/>
              <a:t> 152/2006:</a:t>
            </a:r>
          </a:p>
          <a:p>
            <a:pPr marL="360363"/>
            <a:endParaRPr lang="it-IT" dirty="0" smtClean="0"/>
          </a:p>
          <a:p>
            <a:pPr marL="360363"/>
            <a:r>
              <a:rPr lang="it-IT" dirty="0" smtClean="0"/>
              <a:t>- Anno 2014:  n° 3 ordinanze commissariali</a:t>
            </a:r>
          </a:p>
          <a:p>
            <a:pPr marL="360363"/>
            <a:r>
              <a:rPr lang="it-IT" dirty="0" smtClean="0"/>
              <a:t> </a:t>
            </a:r>
            <a:r>
              <a:rPr lang="it-IT" dirty="0"/>
              <a:t>	</a:t>
            </a:r>
            <a:r>
              <a:rPr lang="it-IT" dirty="0" smtClean="0"/>
              <a:t>   n° 1 ordinanza sindacale  n° 68 del 3/12/2014</a:t>
            </a:r>
          </a:p>
          <a:p>
            <a:pPr marL="360363"/>
            <a:r>
              <a:rPr lang="it-IT" dirty="0" smtClean="0"/>
              <a:t>- Anno 2015: n° 3 ordinanze sindacali :</a:t>
            </a:r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r>
              <a:rPr lang="it-IT" dirty="0" smtClean="0"/>
              <a:t>ordinanza di proroga n</a:t>
            </a:r>
            <a:r>
              <a:rPr lang="it-IT" dirty="0"/>
              <a:t>° 10/2015, </a:t>
            </a:r>
            <a:r>
              <a:rPr lang="it-IT" dirty="0" smtClean="0"/>
              <a:t>con cui è </a:t>
            </a:r>
            <a:r>
              <a:rPr lang="it-IT" dirty="0"/>
              <a:t>stato dato mandato all’Ufficio tecnico di avviare la raccolta differenziata, con modalità che verranno successivamente individuate di concerto con l’UTC, al quale si demandano gli atti gestionali di </a:t>
            </a:r>
            <a:r>
              <a:rPr lang="it-IT" dirty="0" smtClean="0"/>
              <a:t>competenza;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ordinanza n° 20 </a:t>
            </a:r>
            <a:r>
              <a:rPr lang="it-IT" dirty="0"/>
              <a:t>del </a:t>
            </a:r>
            <a:r>
              <a:rPr lang="it-IT" dirty="0" smtClean="0"/>
              <a:t>27/02/2015 – proroga del servizio;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ordinanza n° 96 del 28/08/2015, - con la quale si è vietato uso e commercializzazione dei sacchi neri;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Affidamento sperimentale differenziata previa indagine di mercato</a:t>
            </a:r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r>
              <a:rPr lang="it-IT" dirty="0" smtClean="0"/>
              <a:t>Gara ad evidenza pubblica per la differenziata sulla piattaforma informatica del CEV, quale 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Centrale Unica di </a:t>
            </a:r>
            <a:r>
              <a:rPr lang="it-IT" dirty="0" smtClean="0"/>
              <a:t>Committenza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Gara ad evidenza pubblica per la gestione del servizio per 7 anni, espletata in modalità informatica sulla piattaforma CEV e aggiudicata  a dicembre 2015</a:t>
            </a:r>
            <a:endParaRPr lang="it-IT" dirty="0" smtClean="0"/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78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29106" y="620688"/>
            <a:ext cx="7772400" cy="792088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La piattaforma degli acquisti centralizzati del Consorzio CEV</a:t>
            </a:r>
          </a:p>
          <a:p>
            <a:endParaRPr lang="it-IT" sz="1500" dirty="0" smtClean="0"/>
          </a:p>
          <a:p>
            <a:r>
              <a:rPr lang="it-IT" sz="1500" dirty="0" smtClean="0"/>
              <a:t>Schermata  della  gara  ad evidenza pubblica per la  raccolta differenziata per  un periodo di mesi 6 nelle more della gara per il piano ARO</a:t>
            </a:r>
            <a:endParaRPr lang="it-IT" sz="1500" dirty="0"/>
          </a:p>
        </p:txBody>
      </p:sp>
      <p:pic>
        <p:nvPicPr>
          <p:cNvPr id="4" name="Immagine 3" descr="CEV - Consorzio Energia Veneto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5" y="1412776"/>
            <a:ext cx="7788865" cy="42484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7544" y="5661248"/>
            <a:ext cx="568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Dal 2014 le gare ad Isola delle Femmine sono celebrate telematicamente; </a:t>
            </a:r>
          </a:p>
          <a:p>
            <a:r>
              <a:rPr lang="it-IT" sz="1200" dirty="0" smtClean="0"/>
              <a:t>Assenza totale di documenti cartacei;</a:t>
            </a:r>
          </a:p>
          <a:p>
            <a:r>
              <a:rPr lang="it-IT" sz="1200" dirty="0" smtClean="0"/>
              <a:t>Tracciabilità di ogni operazione effettuata, a garanzia della trasparenza e legalità; </a:t>
            </a:r>
          </a:p>
          <a:p>
            <a:r>
              <a:rPr lang="it-IT" sz="1200" dirty="0" smtClean="0"/>
              <a:t>Certezza  del rispetto del termine di ricezione delle offerte;</a:t>
            </a:r>
          </a:p>
          <a:p>
            <a:r>
              <a:rPr lang="it-IT" sz="1200" dirty="0" smtClean="0"/>
              <a:t>Certezza  della  documentazione </a:t>
            </a:r>
            <a:r>
              <a:rPr lang="it-IT" sz="1200" dirty="0"/>
              <a:t>presentata - Praticità  </a:t>
            </a:r>
          </a:p>
          <a:p>
            <a:endParaRPr lang="it-IT" sz="1200" dirty="0" smtClean="0"/>
          </a:p>
        </p:txBody>
      </p:sp>
    </p:spTree>
    <p:extLst>
      <p:ext uri="{BB962C8B-B14F-4D97-AF65-F5344CB8AC3E}">
        <p14:creationId xmlns:p14="http://schemas.microsoft.com/office/powerpoint/2010/main" val="40738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772400" cy="528088"/>
          </a:xfrm>
        </p:spPr>
        <p:txBody>
          <a:bodyPr/>
          <a:lstStyle/>
          <a:p>
            <a:r>
              <a:rPr lang="it-IT" sz="4000" b="0" dirty="0" smtClean="0"/>
              <a:t>La sensibilizzazione e l’informazione</a:t>
            </a:r>
            <a:endParaRPr lang="it-IT" sz="4000" b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544" y="5805264"/>
            <a:ext cx="7806669" cy="720080"/>
          </a:xfrm>
        </p:spPr>
        <p:txBody>
          <a:bodyPr>
            <a:noAutofit/>
          </a:bodyPr>
          <a:lstStyle/>
          <a:p>
            <a:pPr algn="just"/>
            <a:r>
              <a:rPr lang="it-IT" sz="1400" dirty="0" smtClean="0"/>
              <a:t>Una delle locandine informative sulla raccolta per le utenze domestiche e alcuni momenti di informazione, con l’aiuto di associazioni che hanno coadiuvato l’attività del comune.</a:t>
            </a:r>
          </a:p>
          <a:p>
            <a:pPr algn="just"/>
            <a:r>
              <a:rPr lang="it-IT" sz="1400" dirty="0" smtClean="0"/>
              <a:t>In alto: un momento del corso di compostaggio domestico – foto in basso: un momento di informazione presso l’isola ecologica</a:t>
            </a: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7" y="1268760"/>
            <a:ext cx="3083943" cy="43623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2880320" cy="21602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2" y="3686899"/>
            <a:ext cx="346230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96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779</TotalTime>
  <Words>1363</Words>
  <Application>Microsoft Office PowerPoint</Application>
  <PresentationFormat>Presentazione su schermo (4:3)</PresentationFormat>
  <Paragraphs>392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Equinozio</vt:lpstr>
      <vt:lpstr>L’esperienza di Isola …</vt:lpstr>
      <vt:lpstr>Isola delle Femmine, luglio 2014</vt:lpstr>
      <vt:lpstr>Presentazione standard di PowerPoint</vt:lpstr>
      <vt:lpstr>Isola delle Femmine, ottobre 2014</vt:lpstr>
      <vt:lpstr>Isola delle Femmine, dicembre 2014</vt:lpstr>
      <vt:lpstr>I dati raccolta 2014</vt:lpstr>
      <vt:lpstr>Gli strumenti operativi</vt:lpstr>
      <vt:lpstr>Presentazione standard di PowerPoint</vt:lpstr>
      <vt:lpstr>La sensibilizzazione e l’informazione</vt:lpstr>
      <vt:lpstr>La nostra pagina facebook</vt:lpstr>
      <vt:lpstr>La nostra isola ecologica</vt:lpstr>
      <vt:lpstr>La piattaforma di destinazione</vt:lpstr>
      <vt:lpstr>Mezzi e attrezzature</vt:lpstr>
      <vt:lpstr>DATI RACCOLTA 2015</vt:lpstr>
      <vt:lpstr>Dati raccolta 2016…</vt:lpstr>
      <vt:lpstr>Le analisi merceologiche </vt:lpstr>
      <vt:lpstr>Il risultato delle analisi:</vt:lpstr>
      <vt:lpstr>Analisi merceologiche</vt:lpstr>
      <vt:lpstr>Risultato delle analisi</vt:lpstr>
      <vt:lpstr>Analisi merceologiche</vt:lpstr>
      <vt:lpstr>I costi del servizio 2015</vt:lpstr>
      <vt:lpstr>I corrispettivi COMIECO 2015</vt:lpstr>
      <vt:lpstr>Una tappa importante</vt:lpstr>
      <vt:lpstr>La card dei servizi</vt:lpstr>
      <vt:lpstr>Verso il piano ARO…</vt:lpstr>
      <vt:lpstr>I rifiuti sono una risorsa… … non bruciamola!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Isola delle Femmine, estate 2014</dc:title>
  <dc:creator>User</dc:creator>
  <cp:lastModifiedBy>User</cp:lastModifiedBy>
  <cp:revision>78</cp:revision>
  <cp:lastPrinted>2016-04-21T09:42:16Z</cp:lastPrinted>
  <dcterms:created xsi:type="dcterms:W3CDTF">2016-04-20T13:32:05Z</dcterms:created>
  <dcterms:modified xsi:type="dcterms:W3CDTF">2016-10-28T13:56:36Z</dcterms:modified>
</cp:coreProperties>
</file>