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55"/>
  </p:notesMasterIdLst>
  <p:sldIdLst>
    <p:sldId id="257" r:id="rId2"/>
    <p:sldId id="258" r:id="rId3"/>
    <p:sldId id="328" r:id="rId4"/>
    <p:sldId id="331" r:id="rId5"/>
    <p:sldId id="260" r:id="rId6"/>
    <p:sldId id="261" r:id="rId7"/>
    <p:sldId id="262" r:id="rId8"/>
    <p:sldId id="263" r:id="rId9"/>
    <p:sldId id="369" r:id="rId10"/>
    <p:sldId id="332" r:id="rId11"/>
    <p:sldId id="382" r:id="rId12"/>
    <p:sldId id="366" r:id="rId13"/>
    <p:sldId id="367" r:id="rId14"/>
    <p:sldId id="333" r:id="rId15"/>
    <p:sldId id="392" r:id="rId16"/>
    <p:sldId id="336" r:id="rId17"/>
    <p:sldId id="343" r:id="rId18"/>
    <p:sldId id="357" r:id="rId19"/>
    <p:sldId id="350" r:id="rId20"/>
    <p:sldId id="352" r:id="rId21"/>
    <p:sldId id="354" r:id="rId22"/>
    <p:sldId id="274" r:id="rId23"/>
    <p:sldId id="282" r:id="rId24"/>
    <p:sldId id="291" r:id="rId25"/>
    <p:sldId id="300" r:id="rId26"/>
    <p:sldId id="297" r:id="rId27"/>
    <p:sldId id="323" r:id="rId28"/>
    <p:sldId id="324" r:id="rId29"/>
    <p:sldId id="325" r:id="rId30"/>
    <p:sldId id="362" r:id="rId31"/>
    <p:sldId id="363" r:id="rId32"/>
    <p:sldId id="364" r:id="rId33"/>
    <p:sldId id="378" r:id="rId34"/>
    <p:sldId id="365" r:id="rId35"/>
    <p:sldId id="368" r:id="rId36"/>
    <p:sldId id="370" r:id="rId37"/>
    <p:sldId id="371" r:id="rId38"/>
    <p:sldId id="377" r:id="rId39"/>
    <p:sldId id="372" r:id="rId40"/>
    <p:sldId id="373" r:id="rId41"/>
    <p:sldId id="374" r:id="rId42"/>
    <p:sldId id="375" r:id="rId43"/>
    <p:sldId id="379" r:id="rId44"/>
    <p:sldId id="380" r:id="rId45"/>
    <p:sldId id="391" r:id="rId46"/>
    <p:sldId id="383" r:id="rId47"/>
    <p:sldId id="393" r:id="rId48"/>
    <p:sldId id="384" r:id="rId49"/>
    <p:sldId id="385" r:id="rId50"/>
    <p:sldId id="386" r:id="rId51"/>
    <p:sldId id="387" r:id="rId52"/>
    <p:sldId id="388" r:id="rId53"/>
    <p:sldId id="389" r:id="rId54"/>
  </p:sldIdLst>
  <p:sldSz cx="9144000" cy="6858000" type="screen4x3"/>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4598" autoAdjust="0"/>
  </p:normalViewPr>
  <p:slideViewPr>
    <p:cSldViewPr>
      <p:cViewPr varScale="1">
        <p:scale>
          <a:sx n="104" d="100"/>
          <a:sy n="104" d="100"/>
        </p:scale>
        <p:origin x="-84" y="-2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AA21EF9-F82F-4A95-9DB1-704629B7E8E1}" type="datetimeFigureOut">
              <a:rPr lang="it-IT" smtClean="0"/>
              <a:t>23/06/2011</a:t>
            </a:fld>
            <a:endParaRPr lang="it-IT"/>
          </a:p>
        </p:txBody>
      </p:sp>
      <p:sp>
        <p:nvSpPr>
          <p:cNvPr id="4" name="Segnaposto immagin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364F737-AEEB-4339-BD6B-12852D58B3AF}" type="slidenum">
              <a:rPr lang="it-IT" smtClean="0"/>
              <a:t>‹N›</a:t>
            </a:fld>
            <a:endParaRPr lang="it-IT"/>
          </a:p>
        </p:txBody>
      </p:sp>
    </p:spTree>
    <p:extLst>
      <p:ext uri="{BB962C8B-B14F-4D97-AF65-F5344CB8AC3E}">
        <p14:creationId xmlns:p14="http://schemas.microsoft.com/office/powerpoint/2010/main" val="80179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364F737-AEEB-4339-BD6B-12852D58B3AF}" type="slidenum">
              <a:rPr lang="it-IT" smtClean="0"/>
              <a:t>2</a:t>
            </a:fld>
            <a:endParaRPr lang="it-IT"/>
          </a:p>
        </p:txBody>
      </p:sp>
    </p:spTree>
    <p:extLst>
      <p:ext uri="{BB962C8B-B14F-4D97-AF65-F5344CB8AC3E}">
        <p14:creationId xmlns:p14="http://schemas.microsoft.com/office/powerpoint/2010/main" val="313191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364F737-AEEB-4339-BD6B-12852D58B3AF}" type="slidenum">
              <a:rPr lang="it-IT" smtClean="0"/>
              <a:t>23</a:t>
            </a:fld>
            <a:endParaRPr lang="it-IT"/>
          </a:p>
        </p:txBody>
      </p:sp>
    </p:spTree>
    <p:extLst>
      <p:ext uri="{BB962C8B-B14F-4D97-AF65-F5344CB8AC3E}">
        <p14:creationId xmlns:p14="http://schemas.microsoft.com/office/powerpoint/2010/main" val="2976858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364F737-AEEB-4339-BD6B-12852D58B3AF}" type="slidenum">
              <a:rPr lang="it-IT" smtClean="0"/>
              <a:t>25</a:t>
            </a:fld>
            <a:endParaRPr lang="it-IT"/>
          </a:p>
        </p:txBody>
      </p:sp>
    </p:spTree>
    <p:extLst>
      <p:ext uri="{BB962C8B-B14F-4D97-AF65-F5344CB8AC3E}">
        <p14:creationId xmlns:p14="http://schemas.microsoft.com/office/powerpoint/2010/main" val="1701141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2"/>
      </p:bgRef>
    </p:bg>
    <p:spTree>
      <p:nvGrpSpPr>
        <p:cNvPr id="1" name=""/>
        <p:cNvGrpSpPr/>
        <p:nvPr/>
      </p:nvGrpSpPr>
      <p:grpSpPr>
        <a:xfrm>
          <a:off x="0" y="0"/>
          <a:ext cx="0" cy="0"/>
          <a:chOff x="0" y="0"/>
          <a:chExt cx="0" cy="0"/>
        </a:xfrm>
      </p:grpSpPr>
      <p:sp>
        <p:nvSpPr>
          <p:cNvPr id="15" name="Rettangolo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ttangolo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ttangolo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ttangolo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ottotitolo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Segnaposto data 27"/>
          <p:cNvSpPr>
            <a:spLocks noGrp="1"/>
          </p:cNvSpPr>
          <p:nvPr>
            <p:ph type="dt" sz="half" idx="10"/>
          </p:nvPr>
        </p:nvSpPr>
        <p:spPr/>
        <p:txBody>
          <a:bodyPr/>
          <a:lstStyle/>
          <a:p>
            <a:fld id="{7573571E-7640-4D1B-B98D-24176328ADAA}" type="datetimeFigureOut">
              <a:rPr lang="it-IT" smtClean="0"/>
              <a:t>23/06/2011</a:t>
            </a:fld>
            <a:endParaRPr lang="it-IT"/>
          </a:p>
        </p:txBody>
      </p:sp>
      <p:sp>
        <p:nvSpPr>
          <p:cNvPr id="17" name="Segnaposto piè di pagina 16"/>
          <p:cNvSpPr>
            <a:spLocks noGrp="1"/>
          </p:cNvSpPr>
          <p:nvPr>
            <p:ph type="ftr" sz="quarter" idx="11"/>
          </p:nvPr>
        </p:nvSpPr>
        <p:spPr/>
        <p:txBody>
          <a:bodyPr/>
          <a:lstStyle/>
          <a:p>
            <a:endParaRPr lang="it-IT"/>
          </a:p>
        </p:txBody>
      </p:sp>
      <p:sp>
        <p:nvSpPr>
          <p:cNvPr id="7" name="Connettore 1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ttangolo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e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e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egnaposto numero diapositiva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D7A6B1C-9004-4B65-8F7D-C2E457A7B6C1}" type="slidenum">
              <a:rPr lang="it-IT" smtClean="0"/>
              <a:t>‹N›</a:t>
            </a:fld>
            <a:endParaRPr lang="it-IT"/>
          </a:p>
        </p:txBody>
      </p:sp>
      <p:sp>
        <p:nvSpPr>
          <p:cNvPr id="8" name="Titolo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it-IT" smtClean="0"/>
              <a:t>Fare clic per modificare lo stile del titolo</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7573571E-7640-4D1B-B98D-24176328ADAA}" type="datetimeFigureOut">
              <a:rPr lang="it-IT" smtClean="0"/>
              <a:t>23/06/2011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D7A6B1C-9004-4B65-8F7D-C2E457A7B6C1}" type="slidenum">
              <a:rPr lang="it-IT" smtClean="0"/>
              <a:t>‹N›</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bg>
      <p:bgRef idx="1001">
        <a:schemeClr val="bg2"/>
      </p:bgRef>
    </p:bg>
    <p:spTree>
      <p:nvGrpSpPr>
        <p:cNvPr id="1" name=""/>
        <p:cNvGrpSpPr/>
        <p:nvPr/>
      </p:nvGrpSpPr>
      <p:grpSpPr>
        <a:xfrm>
          <a:off x="0" y="0"/>
          <a:ext cx="0" cy="0"/>
          <a:chOff x="0" y="0"/>
          <a:chExt cx="0" cy="0"/>
        </a:xfrm>
      </p:grpSpPr>
      <p:sp>
        <p:nvSpPr>
          <p:cNvPr id="7" name="Rettangolo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ttangolo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ttangolo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ttangolo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ttangolo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ttangolo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Connettore 1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e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e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egnaposto numero diapositiva 5"/>
          <p:cNvSpPr>
            <a:spLocks noGrp="1"/>
          </p:cNvSpPr>
          <p:nvPr>
            <p:ph type="sldNum" sz="quarter" idx="12"/>
          </p:nvPr>
        </p:nvSpPr>
        <p:spPr>
          <a:xfrm>
            <a:off x="6915912" y="3009901"/>
            <a:ext cx="457200" cy="441325"/>
          </a:xfrm>
        </p:spPr>
        <p:txBody>
          <a:bodyPr/>
          <a:lstStyle/>
          <a:p>
            <a:fld id="{2D7A6B1C-9004-4B65-8F7D-C2E457A7B6C1}" type="slidenum">
              <a:rPr lang="it-IT" smtClean="0"/>
              <a:t>‹N›</a:t>
            </a:fld>
            <a:endParaRPr lang="it-IT"/>
          </a:p>
        </p:txBody>
      </p:sp>
      <p:sp>
        <p:nvSpPr>
          <p:cNvPr id="3" name="Segnaposto testo verticale 2"/>
          <p:cNvSpPr>
            <a:spLocks noGrp="1"/>
          </p:cNvSpPr>
          <p:nvPr>
            <p:ph type="body" orient="vert" idx="1"/>
          </p:nvPr>
        </p:nvSpPr>
        <p:spPr>
          <a:xfrm>
            <a:off x="304800" y="304800"/>
            <a:ext cx="6553200" cy="5821366"/>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7573571E-7640-4D1B-B98D-24176328ADAA}" type="datetimeFigureOut">
              <a:rPr lang="it-IT" smtClean="0"/>
              <a:t>23/06/2011</a:t>
            </a:fld>
            <a:endParaRPr lang="it-IT"/>
          </a:p>
        </p:txBody>
      </p:sp>
      <p:sp>
        <p:nvSpPr>
          <p:cNvPr id="5" name="Segnaposto piè di pagina 4"/>
          <p:cNvSpPr>
            <a:spLocks noGrp="1"/>
          </p:cNvSpPr>
          <p:nvPr>
            <p:ph type="ftr" sz="quarter" idx="11"/>
          </p:nvPr>
        </p:nvSpPr>
        <p:spPr/>
        <p:txBody>
          <a:bodyPr/>
          <a:lstStyle/>
          <a:p>
            <a:endParaRPr lang="it-IT"/>
          </a:p>
        </p:txBody>
      </p:sp>
      <p:sp>
        <p:nvSpPr>
          <p:cNvPr id="2" name="Titolo verticale 1"/>
          <p:cNvSpPr>
            <a:spLocks noGrp="1"/>
          </p:cNvSpPr>
          <p:nvPr>
            <p:ph type="title" orient="vert"/>
          </p:nvPr>
        </p:nvSpPr>
        <p:spPr>
          <a:xfrm>
            <a:off x="7391400" y="304801"/>
            <a:ext cx="1447800" cy="5851525"/>
          </a:xfrm>
        </p:spPr>
        <p:txBody>
          <a:bodyPr vert="eaVert"/>
          <a:lstStyle/>
          <a:p>
            <a:r>
              <a:rPr kumimoji="0" lang="it-IT" smtClean="0"/>
              <a:t>Fare clic per modificare lo stile del titolo</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solidFill>
                  <a:schemeClr val="accent3">
                    <a:shade val="75000"/>
                  </a:schemeClr>
                </a:solidFill>
              </a:defRPr>
            </a:lvl1pPr>
          </a:lstStyle>
          <a:p>
            <a:r>
              <a:rPr kumimoji="0" lang="it-IT" smtClean="0"/>
              <a:t>Fare clic per modificare lo stile del titolo</a:t>
            </a:r>
            <a:endParaRPr kumimoji="0" lang="en-US"/>
          </a:p>
        </p:txBody>
      </p:sp>
      <p:sp>
        <p:nvSpPr>
          <p:cNvPr id="4" name="Segnaposto data 3"/>
          <p:cNvSpPr>
            <a:spLocks noGrp="1"/>
          </p:cNvSpPr>
          <p:nvPr>
            <p:ph type="dt" sz="half" idx="10"/>
          </p:nvPr>
        </p:nvSpPr>
        <p:spPr/>
        <p:txBody>
          <a:bodyPr/>
          <a:lstStyle/>
          <a:p>
            <a:fld id="{7573571E-7640-4D1B-B98D-24176328ADAA}" type="datetimeFigureOut">
              <a:rPr lang="it-IT" smtClean="0"/>
              <a:t>23/06/2011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a:xfrm>
            <a:off x="4361688" y="1026372"/>
            <a:ext cx="457200" cy="441325"/>
          </a:xfrm>
        </p:spPr>
        <p:txBody>
          <a:bodyPr/>
          <a:lstStyle/>
          <a:p>
            <a:fld id="{2D7A6B1C-9004-4B65-8F7D-C2E457A7B6C1}" type="slidenum">
              <a:rPr lang="it-IT" smtClean="0"/>
              <a:t>‹N›</a:t>
            </a:fld>
            <a:endParaRPr lang="it-IT"/>
          </a:p>
        </p:txBody>
      </p:sp>
      <p:sp>
        <p:nvSpPr>
          <p:cNvPr id="8" name="Segnaposto contenuto 7"/>
          <p:cNvSpPr>
            <a:spLocks noGrp="1"/>
          </p:cNvSpPr>
          <p:nvPr>
            <p:ph sz="quarter" idx="1"/>
          </p:nvPr>
        </p:nvSpPr>
        <p:spPr>
          <a:xfrm>
            <a:off x="301752" y="1527048"/>
            <a:ext cx="850392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1"/>
      </p:bgRef>
    </p:bg>
    <p:spTree>
      <p:nvGrpSpPr>
        <p:cNvPr id="1" name=""/>
        <p:cNvGrpSpPr/>
        <p:nvPr/>
      </p:nvGrpSpPr>
      <p:grpSpPr>
        <a:xfrm>
          <a:off x="0" y="0"/>
          <a:ext cx="0" cy="0"/>
          <a:chOff x="0" y="0"/>
          <a:chExt cx="0" cy="0"/>
        </a:xfrm>
      </p:grpSpPr>
      <p:sp>
        <p:nvSpPr>
          <p:cNvPr id="17" name="Rettangolo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ttangolo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ttangolo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ttangolo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ttangolo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Segnaposto testo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3" name="Rettangolo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ttangolo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Segnaposto piè di pagina 4"/>
          <p:cNvSpPr>
            <a:spLocks noGrp="1"/>
          </p:cNvSpPr>
          <p:nvPr>
            <p:ph type="ftr" sz="quarter" idx="11"/>
          </p:nvPr>
        </p:nvSpPr>
        <p:spPr/>
        <p:txBody>
          <a:bodyPr/>
          <a:lstStyle/>
          <a:p>
            <a:endParaRPr lang="it-IT"/>
          </a:p>
        </p:txBody>
      </p:sp>
      <p:sp>
        <p:nvSpPr>
          <p:cNvPr id="4" name="Segnaposto data 3"/>
          <p:cNvSpPr>
            <a:spLocks noGrp="1"/>
          </p:cNvSpPr>
          <p:nvPr>
            <p:ph type="dt" sz="half" idx="10"/>
          </p:nvPr>
        </p:nvSpPr>
        <p:spPr/>
        <p:txBody>
          <a:bodyPr/>
          <a:lstStyle/>
          <a:p>
            <a:fld id="{7573571E-7640-4D1B-B98D-24176328ADAA}" type="datetimeFigureOut">
              <a:rPr lang="it-IT" smtClean="0"/>
              <a:t>23/06/2011</a:t>
            </a:fld>
            <a:endParaRPr lang="it-IT"/>
          </a:p>
        </p:txBody>
      </p:sp>
      <p:sp>
        <p:nvSpPr>
          <p:cNvPr id="8" name="Connettore 1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e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e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egnaposto numero diapositiva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D7A6B1C-9004-4B65-8F7D-C2E457A7B6C1}" type="slidenum">
              <a:rPr lang="it-IT" smtClean="0"/>
              <a:t>‹N›</a:t>
            </a:fld>
            <a:endParaRPr lang="it-IT"/>
          </a:p>
        </p:txBody>
      </p:sp>
      <p:sp>
        <p:nvSpPr>
          <p:cNvPr id="2" name="Titolo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it-IT" smtClean="0"/>
              <a:t>Fare clic per modificare lo stile del titolo</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301752" y="228600"/>
            <a:ext cx="8534400" cy="758952"/>
          </a:xfrm>
        </p:spPr>
        <p:txBody>
          <a:bodyPr/>
          <a:lstStyle/>
          <a:p>
            <a:r>
              <a:rPr kumimoji="0" lang="it-IT" smtClean="0"/>
              <a:t>Fare clic per modificare lo stile del titolo</a:t>
            </a:r>
            <a:endParaRPr kumimoji="0" lang="en-US"/>
          </a:p>
        </p:txBody>
      </p:sp>
      <p:sp>
        <p:nvSpPr>
          <p:cNvPr id="5" name="Segnaposto data 4"/>
          <p:cNvSpPr>
            <a:spLocks noGrp="1"/>
          </p:cNvSpPr>
          <p:nvPr>
            <p:ph type="dt" sz="half" idx="10"/>
          </p:nvPr>
        </p:nvSpPr>
        <p:spPr>
          <a:xfrm>
            <a:off x="5791200" y="6409944"/>
            <a:ext cx="3044952" cy="365760"/>
          </a:xfrm>
        </p:spPr>
        <p:txBody>
          <a:bodyPr/>
          <a:lstStyle/>
          <a:p>
            <a:fld id="{7573571E-7640-4D1B-B98D-24176328ADAA}" type="datetimeFigureOut">
              <a:rPr lang="it-IT" smtClean="0"/>
              <a:t>23/06/2011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D7A6B1C-9004-4B65-8F7D-C2E457A7B6C1}" type="slidenum">
              <a:rPr lang="it-IT" smtClean="0"/>
              <a:t>‹N›</a:t>
            </a:fld>
            <a:endParaRPr lang="it-IT"/>
          </a:p>
        </p:txBody>
      </p:sp>
      <p:sp>
        <p:nvSpPr>
          <p:cNvPr id="8" name="Connettore 1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Segnaposto contenuto 9"/>
          <p:cNvSpPr>
            <a:spLocks noGrp="1"/>
          </p:cNvSpPr>
          <p:nvPr>
            <p:ph sz="half" idx="1"/>
          </p:nvPr>
        </p:nvSpPr>
        <p:spPr>
          <a:xfrm>
            <a:off x="301752" y="1371600"/>
            <a:ext cx="4038600" cy="4681728"/>
          </a:xfrm>
        </p:spPr>
        <p:txBody>
          <a:bodyPr/>
          <a:lstStyle>
            <a:lvl1pPr>
              <a:defRPr sz="2500"/>
            </a:lvl1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2" name="Segnaposto contenuto 11"/>
          <p:cNvSpPr>
            <a:spLocks noGrp="1"/>
          </p:cNvSpPr>
          <p:nvPr>
            <p:ph sz="half" idx="2"/>
          </p:nvPr>
        </p:nvSpPr>
        <p:spPr>
          <a:xfrm>
            <a:off x="4800600" y="1371600"/>
            <a:ext cx="4038600" cy="4681728"/>
          </a:xfrm>
        </p:spPr>
        <p:txBody>
          <a:bodyPr/>
          <a:lstStyle>
            <a:lvl1pPr>
              <a:defRPr sz="2500"/>
            </a:lvl1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bg>
      <p:bgRef idx="1001">
        <a:schemeClr val="bg2"/>
      </p:bgRef>
    </p:bg>
    <p:spTree>
      <p:nvGrpSpPr>
        <p:cNvPr id="1" name=""/>
        <p:cNvGrpSpPr/>
        <p:nvPr/>
      </p:nvGrpSpPr>
      <p:grpSpPr>
        <a:xfrm>
          <a:off x="0" y="0"/>
          <a:ext cx="0" cy="0"/>
          <a:chOff x="0" y="0"/>
          <a:chExt cx="0" cy="0"/>
        </a:xfrm>
      </p:grpSpPr>
      <p:sp>
        <p:nvSpPr>
          <p:cNvPr id="10" name="Connettore 1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ttangolo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ttangolo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ttangolo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ttangolo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ttangolo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ttangolo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Segnaposto testo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7" name="Segnaposto data 6"/>
          <p:cNvSpPr>
            <a:spLocks noGrp="1"/>
          </p:cNvSpPr>
          <p:nvPr>
            <p:ph type="dt" sz="half" idx="10"/>
          </p:nvPr>
        </p:nvSpPr>
        <p:spPr/>
        <p:txBody>
          <a:bodyPr/>
          <a:lstStyle/>
          <a:p>
            <a:fld id="{7573571E-7640-4D1B-B98D-24176328ADAA}" type="datetimeFigureOut">
              <a:rPr lang="it-IT" smtClean="0"/>
              <a:t>23/06/2011</a:t>
            </a:fld>
            <a:endParaRPr lang="it-IT"/>
          </a:p>
        </p:txBody>
      </p:sp>
      <p:sp>
        <p:nvSpPr>
          <p:cNvPr id="8" name="Segnaposto piè di pagina 7"/>
          <p:cNvSpPr>
            <a:spLocks noGrp="1"/>
          </p:cNvSpPr>
          <p:nvPr>
            <p:ph type="ftr" sz="quarter" idx="11"/>
          </p:nvPr>
        </p:nvSpPr>
        <p:spPr>
          <a:xfrm>
            <a:off x="304800" y="6409944"/>
            <a:ext cx="3581400" cy="365760"/>
          </a:xfrm>
        </p:spPr>
        <p:txBody>
          <a:bodyPr/>
          <a:lstStyle/>
          <a:p>
            <a:endParaRPr lang="it-IT"/>
          </a:p>
        </p:txBody>
      </p:sp>
      <p:sp>
        <p:nvSpPr>
          <p:cNvPr id="15" name="Connettore 1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Segnaposto contenuto 23"/>
          <p:cNvSpPr>
            <a:spLocks noGrp="1"/>
          </p:cNvSpPr>
          <p:nvPr>
            <p:ph sz="quarter" idx="2"/>
          </p:nvPr>
        </p:nvSpPr>
        <p:spPr>
          <a:xfrm>
            <a:off x="301752" y="2471383"/>
            <a:ext cx="4041648" cy="3818404"/>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6" name="Segnaposto contenuto 25"/>
          <p:cNvSpPr>
            <a:spLocks noGrp="1"/>
          </p:cNvSpPr>
          <p:nvPr>
            <p:ph sz="quarter" idx="4"/>
          </p:nvPr>
        </p:nvSpPr>
        <p:spPr>
          <a:xfrm>
            <a:off x="4800600" y="2471383"/>
            <a:ext cx="4038600" cy="382219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Ovale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e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egnaposto numero diapositiva 8"/>
          <p:cNvSpPr>
            <a:spLocks noGrp="1"/>
          </p:cNvSpPr>
          <p:nvPr>
            <p:ph type="sldNum" sz="quarter" idx="12"/>
          </p:nvPr>
        </p:nvSpPr>
        <p:spPr>
          <a:xfrm>
            <a:off x="4343400" y="1042416"/>
            <a:ext cx="457200" cy="441325"/>
          </a:xfrm>
        </p:spPr>
        <p:txBody>
          <a:bodyPr/>
          <a:lstStyle>
            <a:lvl1pPr algn="ctr">
              <a:defRPr/>
            </a:lvl1pPr>
          </a:lstStyle>
          <a:p>
            <a:fld id="{2D7A6B1C-9004-4B65-8F7D-C2E457A7B6C1}" type="slidenum">
              <a:rPr lang="it-IT" smtClean="0"/>
              <a:t>‹N›</a:t>
            </a:fld>
            <a:endParaRPr lang="it-IT"/>
          </a:p>
        </p:txBody>
      </p:sp>
      <p:sp>
        <p:nvSpPr>
          <p:cNvPr id="23" name="Titolo 22"/>
          <p:cNvSpPr>
            <a:spLocks noGrp="1"/>
          </p:cNvSpPr>
          <p:nvPr>
            <p:ph type="title"/>
          </p:nvPr>
        </p:nvSpPr>
        <p:spPr/>
        <p:txBody>
          <a:bodyPr rtlCol="0" anchor="b" anchorCtr="0"/>
          <a:lstStyle/>
          <a:p>
            <a:r>
              <a:rPr kumimoji="0" lang="it-IT" smtClean="0"/>
              <a:t>Fare clic per modificare lo stile del titolo</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fld id="{7573571E-7640-4D1B-B98D-24176328ADAA}" type="datetimeFigureOut">
              <a:rPr lang="it-IT" smtClean="0"/>
              <a:t>23/06/2011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a:xfrm>
            <a:off x="4343400" y="1036020"/>
            <a:ext cx="457200" cy="441325"/>
          </a:xfrm>
        </p:spPr>
        <p:txBody>
          <a:bodyPr/>
          <a:lstStyle/>
          <a:p>
            <a:fld id="{2D7A6B1C-9004-4B65-8F7D-C2E457A7B6C1}"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7" name="Rettangolo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ttangolo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ttangolo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ttangolo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ttangolo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ttangolo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Segnaposto data 1"/>
          <p:cNvSpPr>
            <a:spLocks noGrp="1"/>
          </p:cNvSpPr>
          <p:nvPr>
            <p:ph type="dt" sz="half" idx="10"/>
          </p:nvPr>
        </p:nvSpPr>
        <p:spPr/>
        <p:txBody>
          <a:bodyPr/>
          <a:lstStyle/>
          <a:p>
            <a:fld id="{7573571E-7640-4D1B-B98D-24176328ADAA}" type="datetimeFigureOut">
              <a:rPr lang="it-IT" smtClean="0"/>
              <a:t>23/06/2011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a:xfrm>
            <a:off x="4267200" y="6324600"/>
            <a:ext cx="609600" cy="441324"/>
          </a:xfrm>
        </p:spPr>
        <p:txBody>
          <a:bodyPr/>
          <a:lstStyle>
            <a:lvl1pPr>
              <a:defRPr>
                <a:solidFill>
                  <a:srgbClr val="FFFFFF"/>
                </a:solidFill>
              </a:defRPr>
            </a:lvl1pPr>
          </a:lstStyle>
          <a:p>
            <a:fld id="{2D7A6B1C-9004-4B65-8F7D-C2E457A7B6C1}"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Ref idx="1001">
        <a:schemeClr val="bg1"/>
      </p:bgRef>
    </p:bg>
    <p:spTree>
      <p:nvGrpSpPr>
        <p:cNvPr id="1" name=""/>
        <p:cNvGrpSpPr/>
        <p:nvPr/>
      </p:nvGrpSpPr>
      <p:grpSpPr>
        <a:xfrm>
          <a:off x="0" y="0"/>
          <a:ext cx="0" cy="0"/>
          <a:chOff x="0" y="0"/>
          <a:chExt cx="0" cy="0"/>
        </a:xfrm>
      </p:grpSpPr>
      <p:sp>
        <p:nvSpPr>
          <p:cNvPr id="19" name="Rettangolo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ttangolo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ttangolo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ttangolo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ttangolo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olo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8" name="Rettangolo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Connettore 1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Segnaposto contenuto 19"/>
          <p:cNvSpPr>
            <a:spLocks noGrp="1"/>
          </p:cNvSpPr>
          <p:nvPr>
            <p:ph sz="quarter" idx="1"/>
          </p:nvPr>
        </p:nvSpPr>
        <p:spPr>
          <a:xfrm>
            <a:off x="3124200" y="685800"/>
            <a:ext cx="5638800" cy="54102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Ovale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e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egnaposto numero diapositiva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D7A6B1C-9004-4B65-8F7D-C2E457A7B6C1}" type="slidenum">
              <a:rPr lang="it-IT" smtClean="0"/>
              <a:t>‹N›</a:t>
            </a:fld>
            <a:endParaRPr lang="it-IT"/>
          </a:p>
        </p:txBody>
      </p:sp>
      <p:sp>
        <p:nvSpPr>
          <p:cNvPr id="21" name="Rettangolo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Segnaposto data 4"/>
          <p:cNvSpPr>
            <a:spLocks noGrp="1"/>
          </p:cNvSpPr>
          <p:nvPr>
            <p:ph type="dt" sz="half" idx="10"/>
          </p:nvPr>
        </p:nvSpPr>
        <p:spPr/>
        <p:txBody>
          <a:bodyPr/>
          <a:lstStyle/>
          <a:p>
            <a:fld id="{7573571E-7640-4D1B-B98D-24176328ADAA}" type="datetimeFigureOut">
              <a:rPr lang="it-IT" smtClean="0"/>
              <a:t>23/06/2011</a:t>
            </a:fld>
            <a:endParaRPr lang="it-IT"/>
          </a:p>
        </p:txBody>
      </p:sp>
      <p:sp>
        <p:nvSpPr>
          <p:cNvPr id="6" name="Segnaposto piè di pagina 5"/>
          <p:cNvSpPr>
            <a:spLocks noGrp="1"/>
          </p:cNvSpPr>
          <p:nvPr>
            <p:ph type="ftr" sz="quarter" idx="11"/>
          </p:nvPr>
        </p:nvSpPr>
        <p:spPr>
          <a:xfrm>
            <a:off x="301752" y="6410848"/>
            <a:ext cx="3383280" cy="365760"/>
          </a:xfrm>
        </p:spPr>
        <p:txBody>
          <a:bodyPr/>
          <a:lstStyle/>
          <a:p>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1" name="Connettore 1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ttangolo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ttangolo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ttangolo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ttangolo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ttangolo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ttangolo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e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e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egnaposto numero diapositiva 6"/>
          <p:cNvSpPr>
            <a:spLocks noGrp="1"/>
          </p:cNvSpPr>
          <p:nvPr>
            <p:ph type="sldNum" sz="quarter" idx="12"/>
          </p:nvPr>
        </p:nvSpPr>
        <p:spPr>
          <a:xfrm>
            <a:off x="1371600" y="312738"/>
            <a:ext cx="457200" cy="441325"/>
          </a:xfrm>
        </p:spPr>
        <p:txBody>
          <a:bodyPr/>
          <a:lstStyle/>
          <a:p>
            <a:fld id="{2D7A6B1C-9004-4B65-8F7D-C2E457A7B6C1}" type="slidenum">
              <a:rPr lang="it-IT" smtClean="0"/>
              <a:t>‹N›</a:t>
            </a:fld>
            <a:endParaRPr lang="it-IT"/>
          </a:p>
        </p:txBody>
      </p:sp>
      <p:sp>
        <p:nvSpPr>
          <p:cNvPr id="2" name="Titolo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3000375" y="609600"/>
            <a:ext cx="5867400" cy="4267200"/>
          </a:xfrm>
        </p:spPr>
        <p:txBody>
          <a:bodyPr/>
          <a:lstStyle>
            <a:lvl1pPr marL="0" indent="0">
              <a:buNone/>
              <a:defRPr sz="3200"/>
            </a:lvl1pPr>
          </a:lstStyle>
          <a:p>
            <a:r>
              <a:rPr kumimoji="0" lang="it-IT" smtClean="0"/>
              <a:t>Fare clic sull'icona per inserire un'immagine</a:t>
            </a:r>
            <a:endParaRPr kumimoji="0" lang="en-US" dirty="0"/>
          </a:p>
        </p:txBody>
      </p:sp>
      <p:sp>
        <p:nvSpPr>
          <p:cNvPr id="4" name="Segnaposto testo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22" name="Rettangolo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Segnaposto data 4"/>
          <p:cNvSpPr>
            <a:spLocks noGrp="1"/>
          </p:cNvSpPr>
          <p:nvPr>
            <p:ph type="dt" sz="half" idx="10"/>
          </p:nvPr>
        </p:nvSpPr>
        <p:spPr>
          <a:xfrm>
            <a:off x="5788152" y="6404984"/>
            <a:ext cx="3044952" cy="365760"/>
          </a:xfrm>
        </p:spPr>
        <p:txBody>
          <a:bodyPr/>
          <a:lstStyle/>
          <a:p>
            <a:fld id="{7573571E-7640-4D1B-B98D-24176328ADAA}" type="datetimeFigureOut">
              <a:rPr lang="it-IT" smtClean="0"/>
              <a:t>23/06/2011</a:t>
            </a:fld>
            <a:endParaRPr lang="it-IT"/>
          </a:p>
        </p:txBody>
      </p:sp>
      <p:sp>
        <p:nvSpPr>
          <p:cNvPr id="6" name="Segnaposto piè di pagina 5"/>
          <p:cNvSpPr>
            <a:spLocks noGrp="1"/>
          </p:cNvSpPr>
          <p:nvPr>
            <p:ph type="ftr" sz="quarter" idx="11"/>
          </p:nvPr>
        </p:nvSpPr>
        <p:spPr>
          <a:xfrm>
            <a:off x="301752" y="6410848"/>
            <a:ext cx="3584448" cy="365760"/>
          </a:xfrm>
        </p:spPr>
        <p:txBody>
          <a:bodyPr/>
          <a:lstStyle/>
          <a:p>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ttangolo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ttangolo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ttangolo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ttangolo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ttangolo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Segnaposto data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7573571E-7640-4D1B-B98D-24176328ADAA}" type="datetimeFigureOut">
              <a:rPr lang="it-IT" smtClean="0"/>
              <a:t>23/06/2011</a:t>
            </a:fld>
            <a:endParaRPr lang="it-IT"/>
          </a:p>
        </p:txBody>
      </p:sp>
      <p:sp>
        <p:nvSpPr>
          <p:cNvPr id="3" name="Segnaposto piè di pagina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it-IT"/>
          </a:p>
        </p:txBody>
      </p:sp>
      <p:sp>
        <p:nvSpPr>
          <p:cNvPr id="8" name="Rettangolo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Connettore 1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e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e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egnaposto numero diapositiva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2D7A6B1C-9004-4B65-8F7D-C2E457A7B6C1}" type="slidenum">
              <a:rPr lang="it-IT" smtClean="0"/>
              <a:t>‹N›</a:t>
            </a:fld>
            <a:endParaRPr lang="it-IT"/>
          </a:p>
        </p:txBody>
      </p:sp>
      <p:sp>
        <p:nvSpPr>
          <p:cNvPr id="22" name="Segnaposto titolo 21"/>
          <p:cNvSpPr>
            <a:spLocks noGrp="1"/>
          </p:cNvSpPr>
          <p:nvPr>
            <p:ph type="title"/>
          </p:nvPr>
        </p:nvSpPr>
        <p:spPr>
          <a:xfrm>
            <a:off x="301752" y="228600"/>
            <a:ext cx="8534400" cy="758952"/>
          </a:xfrm>
          <a:prstGeom prst="rect">
            <a:avLst/>
          </a:prstGeom>
        </p:spPr>
        <p:txBody>
          <a:bodyPr vert="horz" anchor="b">
            <a:normAutofit/>
          </a:body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rovincia.ra.it/content/download/22791/329185/file/R.D.L.%203267-1923.pdf"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lightronic-shop.com/product_info.php/info/p76_E27-Lampada-a-2-tubi-7Watt.html/XTCsid/c251959630cdd5acc045118b8f366b7a" TargetMode="Externa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www.lightronic-shop.com/product_info.php/info/p237_E27-Mini-Tornado-8Watt.html/XTCsid/c251959630cdd5acc045118b8f366b7a" TargetMode="Externa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6.jpe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biologicadelmediterraneo.it/products.htm" TargetMode="Externa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it.wikipedia.org/wiki/Raccolta_differenziata" TargetMode="External"/><Relationship Id="rId2" Type="http://schemas.openxmlformats.org/officeDocument/2006/relationships/hyperlink" Target="http://it.wikipedia.org/wiki/Gestione_dei_rifiuti" TargetMode="Externa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it.wikipedia.org/wiki/Educazione_civica" TargetMode="External"/><Relationship Id="rId4" Type="http://schemas.openxmlformats.org/officeDocument/2006/relationships/hyperlink" Target="http://it.wikipedia.org/wiki/Riciclaggio"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1050" dirty="0" smtClean="0"/>
              <a:t>2011 PARTECIPAZIONE AL «PREMIO NAZIONALE COMUNI A 5 STELLE» PROMOSSO DALL’ASSOCIAZIONE DEI COMUNI VIRTUOSI</a:t>
            </a:r>
            <a:endParaRPr lang="it-IT" sz="1050" dirty="0"/>
          </a:p>
        </p:txBody>
      </p:sp>
      <p:pic>
        <p:nvPicPr>
          <p:cNvPr id="2050" name="Picture 2" descr="C:\Users\segreteria1\Desktop\stemma calvagese alta risoluzione.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484784"/>
            <a:ext cx="3200378"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3995936" y="1905506"/>
            <a:ext cx="4680520" cy="2677656"/>
          </a:xfrm>
          <a:prstGeom prst="rect">
            <a:avLst/>
          </a:prstGeom>
        </p:spPr>
        <p:txBody>
          <a:bodyPr wrap="square">
            <a:spAutoFit/>
          </a:bodyPr>
          <a:lstStyle/>
          <a:p>
            <a:pPr algn="ctr"/>
            <a:endParaRPr lang="it-IT" sz="2800" b="1" dirty="0" smtClean="0">
              <a:latin typeface="Arial" pitchFamily="34" charset="0"/>
              <a:cs typeface="Arial" pitchFamily="34" charset="0"/>
            </a:endParaRPr>
          </a:p>
          <a:p>
            <a:pPr algn="ctr"/>
            <a:r>
              <a:rPr lang="it-IT" sz="2800" b="1" dirty="0" smtClean="0">
                <a:latin typeface="Arial" pitchFamily="34" charset="0"/>
                <a:cs typeface="Arial" pitchFamily="34" charset="0"/>
              </a:rPr>
              <a:t>COMUNE </a:t>
            </a:r>
            <a:endParaRPr lang="it-IT" sz="2800" b="1" dirty="0">
              <a:latin typeface="Arial" pitchFamily="34" charset="0"/>
              <a:cs typeface="Arial" pitchFamily="34" charset="0"/>
            </a:endParaRPr>
          </a:p>
          <a:p>
            <a:pPr algn="ctr"/>
            <a:r>
              <a:rPr lang="it-IT" sz="2400" b="1" dirty="0" smtClean="0">
                <a:latin typeface="Arial" pitchFamily="34" charset="0"/>
                <a:cs typeface="Arial" pitchFamily="34" charset="0"/>
              </a:rPr>
              <a:t>CALVAGESE DELLA RIVIERA</a:t>
            </a:r>
            <a:br>
              <a:rPr lang="it-IT" sz="2400" b="1" dirty="0" smtClean="0">
                <a:latin typeface="Arial" pitchFamily="34" charset="0"/>
                <a:cs typeface="Arial" pitchFamily="34" charset="0"/>
              </a:rPr>
            </a:br>
            <a:r>
              <a:rPr lang="it-IT" sz="2400" b="1" dirty="0" smtClean="0">
                <a:latin typeface="Arial" pitchFamily="34" charset="0"/>
                <a:cs typeface="Arial" pitchFamily="34" charset="0"/>
              </a:rPr>
              <a:t>(PROVINCIA DI BRESCIA)</a:t>
            </a:r>
          </a:p>
          <a:p>
            <a:pPr algn="ctr"/>
            <a:r>
              <a:rPr lang="it-IT" sz="1400" b="1" dirty="0" smtClean="0">
                <a:latin typeface="Arial" pitchFamily="34" charset="0"/>
                <a:cs typeface="Arial" pitchFamily="34" charset="0"/>
              </a:rPr>
              <a:t>UFFICIO SEGRETERIA AREA AMMINISTRATIVA</a:t>
            </a:r>
            <a:br>
              <a:rPr lang="it-IT" sz="1400" b="1" dirty="0" smtClean="0">
                <a:latin typeface="Arial" pitchFamily="34" charset="0"/>
                <a:cs typeface="Arial" pitchFamily="34" charset="0"/>
              </a:rPr>
            </a:br>
            <a:r>
              <a:rPr lang="it-IT" b="1" dirty="0" smtClean="0">
                <a:latin typeface="Arial" pitchFamily="34" charset="0"/>
                <a:cs typeface="Arial" pitchFamily="34" charset="0"/>
              </a:rPr>
              <a:t>TEL. 030-601025 FAX 030-601578</a:t>
            </a:r>
            <a:br>
              <a:rPr lang="it-IT" b="1" dirty="0" smtClean="0">
                <a:latin typeface="Arial" pitchFamily="34" charset="0"/>
                <a:cs typeface="Arial" pitchFamily="34" charset="0"/>
              </a:rPr>
            </a:br>
            <a:r>
              <a:rPr lang="it-IT" sz="1400" b="1" dirty="0" smtClean="0">
                <a:latin typeface="Arial" pitchFamily="34" charset="0"/>
                <a:cs typeface="Arial" pitchFamily="34" charset="0"/>
              </a:rPr>
              <a:t>segreteria@comune.calvagesedellariviera.bs.it</a:t>
            </a:r>
            <a:r>
              <a:rPr lang="it-IT" b="1" dirty="0" smtClean="0">
                <a:latin typeface="Arial" pitchFamily="34" charset="0"/>
                <a:cs typeface="Arial" pitchFamily="34" charset="0"/>
              </a:rPr>
              <a:t/>
            </a:r>
            <a:br>
              <a:rPr lang="it-IT" b="1" dirty="0" smtClean="0">
                <a:latin typeface="Arial" pitchFamily="34" charset="0"/>
                <a:cs typeface="Arial" pitchFamily="34" charset="0"/>
              </a:rPr>
            </a:br>
            <a:endParaRPr lang="it-IT" dirty="0">
              <a:latin typeface="Arial" pitchFamily="34" charset="0"/>
              <a:cs typeface="Arial" pitchFamily="34" charset="0"/>
            </a:endParaRPr>
          </a:p>
        </p:txBody>
      </p:sp>
    </p:spTree>
    <p:extLst>
      <p:ext uri="{BB962C8B-B14F-4D97-AF65-F5344CB8AC3E}">
        <p14:creationId xmlns:p14="http://schemas.microsoft.com/office/powerpoint/2010/main" val="2512887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628800"/>
            <a:ext cx="4198240" cy="4470248"/>
          </a:xfrm>
        </p:spPr>
        <p:txBody>
          <a:bodyPr>
            <a:normAutofit lnSpcReduction="10000"/>
          </a:bodyPr>
          <a:lstStyle/>
          <a:p>
            <a:pPr marL="0" indent="0">
              <a:buNone/>
            </a:pPr>
            <a:r>
              <a:rPr lang="it-IT" sz="1200" b="1" dirty="0" smtClean="0">
                <a:latin typeface="Arial" pitchFamily="34" charset="0"/>
                <a:cs typeface="Arial" pitchFamily="34" charset="0"/>
              </a:rPr>
              <a:t>RACCOLTA DIFFERENZIATA NEGLI UFFICI COMUNALI E NELLE SCUOLE</a:t>
            </a:r>
          </a:p>
          <a:p>
            <a:endParaRPr lang="it-IT" sz="1200" b="1" dirty="0">
              <a:latin typeface="Arial" pitchFamily="34" charset="0"/>
              <a:cs typeface="Arial" pitchFamily="34" charset="0"/>
            </a:endParaRPr>
          </a:p>
          <a:p>
            <a:pPr marL="0" indent="0">
              <a:buNone/>
            </a:pPr>
            <a:endParaRPr lang="it-IT" sz="1200" b="1"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La </a:t>
            </a:r>
            <a:r>
              <a:rPr lang="it-IT" sz="1200" dirty="0">
                <a:latin typeface="Arial" pitchFamily="34" charset="0"/>
                <a:cs typeface="Arial" pitchFamily="34" charset="0"/>
              </a:rPr>
              <a:t>differenziata sbarca nelle </a:t>
            </a:r>
            <a:r>
              <a:rPr lang="it-IT" sz="1200" dirty="0" smtClean="0">
                <a:latin typeface="Arial" pitchFamily="34" charset="0"/>
                <a:cs typeface="Arial" pitchFamily="34" charset="0"/>
              </a:rPr>
              <a:t>scuole con la </a:t>
            </a:r>
            <a:r>
              <a:rPr lang="it-IT" sz="1200" dirty="0">
                <a:latin typeface="Arial" pitchFamily="34" charset="0"/>
                <a:cs typeface="Arial" pitchFamily="34" charset="0"/>
              </a:rPr>
              <a:t>finalità </a:t>
            </a:r>
            <a:r>
              <a:rPr lang="it-IT" sz="1200" dirty="0" smtClean="0">
                <a:latin typeface="Arial" pitchFamily="34" charset="0"/>
                <a:cs typeface="Arial" pitchFamily="34" charset="0"/>
              </a:rPr>
              <a:t> di </a:t>
            </a:r>
            <a:r>
              <a:rPr lang="it-IT" sz="1200" dirty="0">
                <a:latin typeface="Arial" pitchFamily="34" charset="0"/>
                <a:cs typeface="Arial" pitchFamily="34" charset="0"/>
              </a:rPr>
              <a:t>far conoscere e divulgare alle giovani generazioni, il nuovo servizio di raccolta </a:t>
            </a:r>
            <a:r>
              <a:rPr lang="it-IT" sz="1200" dirty="0" smtClean="0">
                <a:latin typeface="Arial" pitchFamily="34" charset="0"/>
                <a:cs typeface="Arial" pitchFamily="34" charset="0"/>
              </a:rPr>
              <a:t>rifiuti. Presso tutti gli istituti scolastici siti sul territorio comunale  sono stati posti appositi contenitori per la raccolta della plastica e della carta. </a:t>
            </a:r>
            <a:r>
              <a:rPr lang="it-IT" sz="1200" dirty="0">
                <a:latin typeface="Arial" pitchFamily="34" charset="0"/>
                <a:cs typeface="Arial" pitchFamily="34" charset="0"/>
              </a:rPr>
              <a:t>La risposta degli studenti è stata </a:t>
            </a:r>
            <a:r>
              <a:rPr lang="it-IT" sz="1200" dirty="0" smtClean="0">
                <a:latin typeface="Arial" pitchFamily="34" charset="0"/>
                <a:cs typeface="Arial" pitchFamily="34" charset="0"/>
              </a:rPr>
              <a:t>ottima.</a:t>
            </a:r>
            <a:endParaRPr lang="it-IT" sz="1200" dirty="0">
              <a:latin typeface="Arial" pitchFamily="34" charset="0"/>
              <a:cs typeface="Arial" pitchFamily="34" charset="0"/>
            </a:endParaRPr>
          </a:p>
          <a:p>
            <a:pPr marL="0" indent="0" algn="just">
              <a:buNone/>
            </a:pPr>
            <a:r>
              <a:rPr lang="it-IT" sz="1200" dirty="0" smtClean="0">
                <a:latin typeface="Arial" pitchFamily="34" charset="0"/>
                <a:cs typeface="Arial" pitchFamily="34" charset="0"/>
              </a:rPr>
              <a:t>Anche presso gli uffici comunali sono stati posti appositi contenitori per la raccolta differenziata della carta e della plastica con specifiche indicazioni, da parte dei responsabili di area, sul riciclo e sul risparmio della carta quali:</a:t>
            </a:r>
          </a:p>
          <a:p>
            <a:pPr algn="just">
              <a:buFontTx/>
              <a:buChar char="-"/>
            </a:pPr>
            <a:r>
              <a:rPr lang="it-IT" sz="1200" dirty="0" smtClean="0">
                <a:latin typeface="Arial" pitchFamily="34" charset="0"/>
                <a:cs typeface="Arial" pitchFamily="34" charset="0"/>
              </a:rPr>
              <a:t>Utilizzo carta riciclata</a:t>
            </a:r>
          </a:p>
          <a:p>
            <a:pPr algn="just">
              <a:buFontTx/>
              <a:buChar char="-"/>
            </a:pPr>
            <a:r>
              <a:rPr lang="it-IT" sz="1200" dirty="0" smtClean="0">
                <a:latin typeface="Arial" pitchFamily="34" charset="0"/>
                <a:cs typeface="Arial" pitchFamily="34" charset="0"/>
              </a:rPr>
              <a:t>Riciclo carta stampata</a:t>
            </a:r>
          </a:p>
          <a:p>
            <a:pPr algn="just">
              <a:buFontTx/>
              <a:buChar char="-"/>
            </a:pPr>
            <a:r>
              <a:rPr lang="it-IT" sz="1200" dirty="0" smtClean="0">
                <a:latin typeface="Arial" pitchFamily="34" charset="0"/>
                <a:cs typeface="Arial" pitchFamily="34" charset="0"/>
              </a:rPr>
              <a:t>Stampa fronte e retro della documentazione al fine di ridurre i consumi di carta</a:t>
            </a:r>
          </a:p>
          <a:p>
            <a:pPr algn="just">
              <a:buFontTx/>
              <a:buChar char="-"/>
            </a:pPr>
            <a:r>
              <a:rPr lang="it-IT" sz="1200" dirty="0" smtClean="0">
                <a:latin typeface="Arial" pitchFamily="34" charset="0"/>
                <a:cs typeface="Arial" pitchFamily="34" charset="0"/>
              </a:rPr>
              <a:t>Riduzione della stampa a colori e con modalità risparmio toner</a:t>
            </a:r>
          </a:p>
          <a:p>
            <a:pPr algn="just">
              <a:buFontTx/>
              <a:buChar char="-"/>
            </a:pPr>
            <a:r>
              <a:rPr lang="it-IT" sz="1200" dirty="0" smtClean="0">
                <a:latin typeface="Arial" pitchFamily="34" charset="0"/>
                <a:cs typeface="Arial" pitchFamily="34" charset="0"/>
              </a:rPr>
              <a:t>Eliminazione di duplicazioni di copie per gli uffici con la creazione di un sistema interno (intranet) che consente uno scambio informatico dei documenti</a:t>
            </a:r>
          </a:p>
          <a:p>
            <a:pPr marL="0" indent="0" algn="just">
              <a:buNone/>
            </a:pPr>
            <a:endParaRPr lang="it-IT" sz="1200" dirty="0" smtClean="0">
              <a:latin typeface="Arial" pitchFamily="34" charset="0"/>
              <a:cs typeface="Arial" pitchFamily="34" charset="0"/>
            </a:endParaRPr>
          </a:p>
        </p:txBody>
      </p:sp>
      <p:pic>
        <p:nvPicPr>
          <p:cNvPr id="5" name="Picture 2" descr="\\Server-hp\scambio dati\SEGRETERIA\DETERMINE\UTC DETERMINE\isola e bidù\bido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8073" y="1556792"/>
            <a:ext cx="4144498" cy="4871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229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4342256" cy="4572000"/>
          </a:xfrm>
        </p:spPr>
        <p:txBody>
          <a:bodyPr>
            <a:normAutofit/>
          </a:bodyPr>
          <a:lstStyle/>
          <a:p>
            <a:pPr marL="0" indent="0" algn="just">
              <a:buNone/>
            </a:pPr>
            <a:r>
              <a:rPr lang="it-IT" sz="1200" b="1" dirty="0" smtClean="0">
                <a:latin typeface="Arial" pitchFamily="34" charset="0"/>
                <a:cs typeface="Arial" pitchFamily="34" charset="0"/>
              </a:rPr>
              <a:t>RACCOLTA PILE </a:t>
            </a:r>
            <a:r>
              <a:rPr lang="it-IT" sz="1200" b="1" dirty="0" smtClean="0">
                <a:latin typeface="Arial" pitchFamily="34" charset="0"/>
                <a:cs typeface="Arial" pitchFamily="34" charset="0"/>
              </a:rPr>
              <a:t>USATE</a:t>
            </a:r>
          </a:p>
          <a:p>
            <a:pPr marL="0" indent="0" algn="just">
              <a:buNone/>
            </a:pPr>
            <a:endParaRPr lang="it-IT" sz="1200" b="1"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L’amministrazione comunale di Calvagese della Riviera non ha tralasciato l’importanza della raccolta delle pile usate collocando presso la sede </a:t>
            </a:r>
            <a:r>
              <a:rPr lang="it-IT" sz="1200" dirty="0" smtClean="0">
                <a:latin typeface="Arial" pitchFamily="34" charset="0"/>
                <a:cs typeface="Arial" pitchFamily="34" charset="0"/>
              </a:rPr>
              <a:t>comunale e presso le scuole  </a:t>
            </a:r>
            <a:r>
              <a:rPr lang="it-IT" sz="1200" dirty="0" smtClean="0">
                <a:latin typeface="Arial" pitchFamily="34" charset="0"/>
                <a:cs typeface="Arial" pitchFamily="34" charset="0"/>
              </a:rPr>
              <a:t>appositi contenitori per la raccolta ad opera della ditta incaricata «Garda Uno».</a:t>
            </a:r>
          </a:p>
          <a:p>
            <a:pPr marL="0" indent="0" algn="just">
              <a:buNone/>
            </a:pPr>
            <a:r>
              <a:rPr lang="it-IT" sz="1200" dirty="0" smtClean="0">
                <a:latin typeface="Arial" pitchFamily="34" charset="0"/>
                <a:cs typeface="Arial" pitchFamily="34" charset="0"/>
              </a:rPr>
              <a:t> Ogni cittadino può recarsi presso il Comune e usufruire gratuitamente  del servizio offerto.</a:t>
            </a:r>
            <a:endParaRPr lang="it-IT" sz="1200" dirty="0">
              <a:latin typeface="Arial" pitchFamily="34" charset="0"/>
              <a:cs typeface="Arial" pitchFamily="34" charset="0"/>
            </a:endParaRPr>
          </a:p>
          <a:p>
            <a:pPr marL="0" indent="0" algn="just">
              <a:buNone/>
            </a:pPr>
            <a:endParaRPr lang="it-IT" sz="1200" b="1" dirty="0">
              <a:latin typeface="Arial" pitchFamily="34" charset="0"/>
              <a:cs typeface="Arial" pitchFamily="34" charset="0"/>
            </a:endParaRPr>
          </a:p>
          <a:p>
            <a:pPr marL="0" indent="0" algn="just">
              <a:buNone/>
            </a:pPr>
            <a:r>
              <a:rPr lang="it-IT" sz="1200" dirty="0" smtClean="0">
                <a:latin typeface="Arial" pitchFamily="34" charset="0"/>
                <a:cs typeface="Arial" pitchFamily="34" charset="0"/>
              </a:rPr>
              <a:t>Esiste una direttiva </a:t>
            </a:r>
            <a:r>
              <a:rPr lang="it-IT" sz="1200" dirty="0">
                <a:latin typeface="Arial" pitchFamily="34" charset="0"/>
                <a:cs typeface="Arial" pitchFamily="34" charset="0"/>
              </a:rPr>
              <a:t>europea che impone la raccolta e il riciclaggio delle pile usate e molti stati membri (tra cui l’Italia) non l’hanno ancora recepita. Adottata dal Parlamento europeo e dal Consiglio nel 2006, la direttiva, doveva già essere stata recepita dagli stati membri nei rispettivi ordinamenti nazionali. </a:t>
            </a:r>
          </a:p>
          <a:p>
            <a:pPr marL="0" indent="0">
              <a:buNone/>
            </a:pPr>
            <a:endParaRPr lang="it-IT" sz="1200" dirty="0">
              <a:latin typeface="Arial" pitchFamily="34" charset="0"/>
              <a:cs typeface="Arial" pitchFamily="34" charset="0"/>
            </a:endParaRPr>
          </a:p>
        </p:txBody>
      </p:sp>
      <p:sp>
        <p:nvSpPr>
          <p:cNvPr id="4" name="AutoShape 2" descr="data:image/jpg;base64,/9j/4AAQSkZJRgABAQAAAQABAAD/2wCEAAkGBg8SEBAQEA4PEA8PEBASDxAPEg8PEBAQFxAXFBQQFBIXGyYeFxkjGRQSHy8gIycsLCwsFR4xNTAqNSY3OCkBCQoKDgwOGg8PGCwfHyQpKSwsKS8vKTQsLDUpKSwpKSopLiopLDIsLCwpKSwqNSksLCkpKSwsNTUsKSwsKTUpKf/AABEIAQsAvQMBIgACEQEDEQH/xAAcAAEBAQACAwEAAAAAAAAAAAAABQQDBgECBwj/xABEEAACAQICBQYMAwcCBwAAAAAAAQIDEQQhBQYSMUEHIlFxcoETIzIzYXORobGys8FidII0QkNSksPw0eEkNUSio8LS/8QAGQEBAAMBAQAAAAAAAAAAAAAAAAECAwQF/8QAKBEBAAICAQMCBQUAAAAAAAAAAAECETEhAwRBElEiMmGRwRNxgbHR/9oADAMBAAIRAxEAPwD7iAAAAAAAAAAAAAAAAAAOo6X19jCThQpqo02tubtF2yuorNo6rpDlWnD+PSUr28HQpqtNejZW013nTtMzxmCr1KdSEowVSex4SLcGtp22J9HUzThuUqvTpbKnOFslCk9mNvQ7ZGHrmZ5cs9Sc8qOK5acVBXVLFzX4sNCnH2tF7QPKhjKibrYR00rW8NFU3Lqs7+2J0OvyjVZ+Uq8r79qs3f2mKtrnJxtGmlNvm7Tcl7LK49Xsj1z4y/QegdY6eKTUU4VIpOUG08v5k+KK58m5FsPi5VsXiMRGaTpUoQ8InB5ycubB7o2Sz+J9ZNazmHTXMxyAAssAAAAAAAAAAAAAAAAAAAAAJtOmpOopRUoucrxkk083vTMGI1N0bUzno/Ctvj4KnF/9qRvoS59Tty+ZmootMOvR5PdEp/8ALsN3wv7mzdh9A4SjnRwmHpPpp0qcJf1JXKNz0qvIERCfoDz+M66H02XSHoDz+M7VH6ZcLRotsABKoAAAAAAAAAAAAAAAAAAAAAl0fLqduXzM1GSi+fU7cvizTf4FGkvNyfiMbJynFRcdlZNxlJyf4UrK3Wzdck1ablOpCU4ybV0mp+Lj6F5N81mcndWvEVinmfxPHv8Ab+l+nEc5c2r3nsX07VH6RdIWrcUqmKS3KVFf+FF07KfLGWV9gALKgAAAAAAAAAAAAAAAAAAAACRT8up25fFnOmZ6b8ZV7cvic6KNJebkmu14Wo5UrrZXOtKzdlk23s2/0KhFrwTnVmpbSTz4KHo2m0vczh72ZxXEZ5+ntPv+GvS8t+rb8Zi+3S+ii6QdWvOYr1lL6MS8d9dML7AAWVAAAAAAAAAAAAAAAAAAAAAEam/GVe2znRnh52r22aEUhrIyRjaNqkXzFGW05uMYRkui29t9RXZMnotbU5ub57u0lHp3Z3OTuuna8VisZ599f7nS/TmIzlp1bXPxXrKf0YlwiauLnYr1sPoQLZ2V0xtsABZUAAAAAAAAAAAAAAAAAAAAARF56r2/saEZ4+dq9v7GqJnDWXhkaqqkqkoVKrgpS8VGLtKUU235LyyXEtMjTxNOVeblGSlQvGLW1K973eyll39Jyd16fhiZxzrnE++cfTX1adPPKhq55WJ9dD6EC0RtXVnifXR+hAsnbXTC2wAFlQAAAAAAAAAAAAAAAAAAAABEj52r2/sjVEypeOq9v7I1xM4ayM61Xq8+e3WjJeEyV9pQW08rOy9jOytmHEYelFOcss1JucpOKfB2k7I5e66M9TExOMe+WnTtEOfV/fiPXL6NMrkjV7/qPXL6NMrnZXTC2wAFlQAAAAAAAAAAAAAAAAAAAABFS8dV7f2RqiZv41Xtf+qNKM4akkdYqpQjKlJ1JwdVXvTnByd1ZbWd1kuCudnZ1qvOe3KcfB0bTXM2U5bPHwmxFtX35tWt3nn99j4Z/f7efMR923R8r2rqyxHr/wCzTK5K0Bur+u/s0yqenXTmtsABKoAAAAAAAAAAAAAAAAAAAAAjteOq9pfKjQjgfnqvWvlRzmbUkrq3Tl0HVoSo+agpSpwqO8azi+ffeks5btzfcdrS3HVFKSnJTnTjerZKDja190lBWb7Tv6Tz+9+an8/jht0tS7NoJZVvW/2oFMm6F3VfW/24FI9ONOW2wAEoAAAAAAAAAAAAAAAAAAAAAEhvx1TrXyo0Iy38fV64/IjWijTw9orNEypoikpOWztPa2ltWspdNkl7ypHecFfiVtStvmjKYmY08aDeVf0Vv7NMpkjV5/tP5h/RpFc0jTOdgAJQAAAAAAAAAGHTmlI4fD1a8t1ODffwCYjM4hM1q1yoYKD2mpVWubDofC/+h8i09rvi8RJt43EU4PdTw8pYeMV+l87vfeZPB19I1p1ZzaTbavnZXIWmcLKhUlT2lLZ4rqL4jD2Oj29KcTzLXLTNelJTljsY4vyZwqzztwbcnmssrcVwZ2fV/lqq0ZqFdzxNDjKatVj0tS/e7/cfNa1Z2ae52uvg+vf7WZXW6OHHeVzk6tKzxL9d6H0zQxVGFfD1FUpTWTW9PjFrg10G0/OfI7rjLC42GHnL/hsXJQkm8oVXlCa6M+a+s/RgmHk3p6ZwAAhRG/j1euPyI3bOSZhf7RV64/JEofuoou9Ymeu8jREzVwlx6t7sR+Zl9GmWCNq1uxH5mX0qZZLRpSdgAJQAAAAAAAAHROWCu1gNhPy5q/pimr/E72T9O6Ko4ijKlWpqcHZ55OLv5UZLNPN5kw06VopeLT4fnvCaadCm9ltO2XFHXMXi5Tk5Sd5N3bfFn13SnI3TmpOhiXHoVVXXVtJfY6jjOSDSMZOMZYadrZqpKO/tRRN5meIetHc9KeYl0GpI4Dvi5HtKPhh16XWX2TKuB5BMXLOtjMNTXHwcataXvUV7yI4c9+rWfL5phajVSEk7OM4tPoakne5+vtG4h1KNKo04upThJqSs03FOzXB5nzrVXkrwGFrU5yUsTVjKLjOtbYjLaWcaayv13Ppwlx9W8X0AAhiiy/aKvXH5EUE+b/nSTqv7RU/T8iN8Hl/nSUXEzNXeRpqsyYh5MD11a8mv+Yn9OBZI2rPkV/zE/kgWS0aVnYACUAAAAAAAABxYp8x93xOU4sT5D7viBjg8mYq/nJdUPgzZTjk7GSque+zH7kwq8Iox3dxOiihHd3fYSljpxtUj2o/FFojU/OR7UfiWRJAACEouIXj5/p+VGyD5plxK8dL9Pymqksu8qu8VPsZsQa6yMlYgedW/Iq+vn8sSuStXV4up6a1T7FUtGlZ2AAlAAAAAAAAAcWK8iXV9zlOPEeSwMNN5PKxnkue+zH4s0w3Mzy8v9C+YmEPEI5m1bu4zRRqSy7hIxU/OR618SyRYLxse0viWhJAACEpeIj46XpUTRSyyODEedfZX3NECizkqRyeRgrLJm+rLJE3GVMrghzaAXipemrU+JSbJmgpeJ65zfvN7kTGkTtyJnk46XE5CyAAAAAAAAA4sT5Euo5SfjsU84x4b/T6APSm8mZpS5/6Puc1Ga2ZMxSq3l3Pf1lkNcZmu+Xd9iWpMpwll3fYiRhjPxsO1EuHWMTVtJNPc+BY0VpDwiaflR3+ldIG7aJGm9a8LhebUm5VWrqlTW1UtwbW6K9LaMmvesjweElUhbw1SSp0m81GUk3t242Sk+tI+HVdMyvKcpNzk23OTvJyf7zb3sztbCl7+nh9fxutbfgp0qLlUrxvGEnfZtvTUd7WfQl0nLDE6QlnKpSo/hjTjNr23+J1Pk00tCcKtOb58JR2Nrfs2zV/S7s+g043zaSK5aVnMZY50ca4K2LTkv5qNOz9iJeO0li6Kbr0qc6fGdO8bLpe/4Jek7Op2MONkkm5NbHFPiugmUsWA1rwtFQo1ZSp7UVNTkrwW03zZNO8XlvtbPednhUjJKUWpRkk4uLTTXBprej88aw6wWxWIcbukquxGK3JJK2z1bu4vcnuvTpV4UJTvhq01Fwf8KcnZTiuCu0mt2d96IizP9TnEvttLich6U4nuargAAAAAAABLqQtN7XFt9auVD1nTTyauBheHg1dO3+cSbiKaUln7CxLALg2uvMzVtFyf8r9qLQhJnX/F7kcdTFyas5ya6L2XuN0tAy4KP9X+wjq7PjKK9r+w4QjSmWdW8PK8qm6NnFfid+HsNWH1epp3m3P0bo+ziVIxSVkrJbktyImUxDovK7oydTBbcE34CpGpJLfspSjJ+yV+4+CYy7foP1pOCaaaTTVmnmmug+W63ci8ZylVwFSNNyzeGq38E3+CS8nqa70ZWrnmGPVpM8w+Q6N0rVoyU4TafSvg+k7ro7lVrwSU4qVuhte7/c61pbU3H4Zvw+Dr00v4kYurS69uF17yYoU7O9aN0sklO7fRuyM+WHrvV9HqcsE2sqWfpa+x13TXKDiaya2tlPhHf7WdTUl/Mvee1OG3LZg3NvhCMpP+lIhP615elSo3v6W7el72WdU8BOti8PCCbcqsLJdCldvqsn/iKmguTDSWJaccNKhTe+ri14JW6VT8p+w+y6lcnuH0fHaTdbESVp1pJLL+WEf3V7W+kvWsyvSkzPLtMFZJdCXwPYA2dQAAAAAAAAAAAAAAAAAAAAAGPFaHw1TzuHoVPWU6c/ijYAJS1U0fwwGDv+Xof/Juw2CpU1anSp010QjGC9yOcAwAAAAAAAA//9k="/>
          <p:cNvSpPr>
            <a:spLocks noChangeAspect="1" noChangeArrowheads="1"/>
          </p:cNvSpPr>
          <p:nvPr/>
        </p:nvSpPr>
        <p:spPr bwMode="auto">
          <a:xfrm>
            <a:off x="77788" y="-1228725"/>
            <a:ext cx="1800225" cy="2543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4" descr="data:image/jpg;base64,/9j/4AAQSkZJRgABAQAAAQABAAD/2wCEAAkGBg8SEBAQEA4PEA8PEBASDxAPEg8PEBAQFxAXFBQQFBIXGyYeFxkjGRQSHy8gIycsLCwsFR4xNTAqNSY3OCkBCQoKDgwOGg8PGCwfHyQpKSwsKS8vKTQsLDUpKSwpKSopLiopLDIsLCwpKSwqNSksLCkpKSwsNTUsKSwsKTUpKf/AABEIAQsAvQMBIgACEQEDEQH/xAAcAAEBAQACAwEAAAAAAAAAAAAABQQDBgECBwj/xABEEAACAQICBQYMAwcCBwAAAAAAAQIDEQQhBQYSMUEHIlFxcoETIzIzYXORobGys8FidII0QkNSksPw0eEkNUSio8LS/8QAGQEBAAMBAQAAAAAAAAAAAAAAAAECAwQF/8QAKBEBAAICAQMCBQUAAAAAAAAAAAECETEhAwRBElEiMmGRwRNxgbHR/9oADAMBAAIRAxEAPwD7iAAAAAAAAAAAAAAAAAAOo6X19jCThQpqo02tubtF2yuorNo6rpDlWnD+PSUr28HQpqtNejZW013nTtMzxmCr1KdSEowVSex4SLcGtp22J9HUzThuUqvTpbKnOFslCk9mNvQ7ZGHrmZ5cs9Sc8qOK5acVBXVLFzX4sNCnH2tF7QPKhjKibrYR00rW8NFU3Lqs7+2J0OvyjVZ+Uq8r79qs3f2mKtrnJxtGmlNvm7Tcl7LK49Xsj1z4y/QegdY6eKTUU4VIpOUG08v5k+KK58m5FsPi5VsXiMRGaTpUoQ8InB5ycubB7o2Sz+J9ZNazmHTXMxyAAssAAAAAAAAAAAAAAAAAAAAAJtOmpOopRUoucrxkk083vTMGI1N0bUzno/Ctvj4KnF/9qRvoS59Tty+ZmootMOvR5PdEp/8ALsN3wv7mzdh9A4SjnRwmHpPpp0qcJf1JXKNz0qvIERCfoDz+M66H02XSHoDz+M7VH6ZcLRotsABKoAAAAAAAAAAAAAAAAAAAAAl0fLqduXzM1GSi+fU7cvizTf4FGkvNyfiMbJynFRcdlZNxlJyf4UrK3Wzdck1ablOpCU4ybV0mp+Lj6F5N81mcndWvEVinmfxPHv8Ab+l+nEc5c2r3nsX07VH6RdIWrcUqmKS3KVFf+FF07KfLGWV9gALKgAAAAAAAAAAAAAAAAAAAACRT8up25fFnOmZ6b8ZV7cvic6KNJebkmu14Wo5UrrZXOtKzdlk23s2/0KhFrwTnVmpbSTz4KHo2m0vczh72ZxXEZ5+ntPv+GvS8t+rb8Zi+3S+ii6QdWvOYr1lL6MS8d9dML7AAWVAAAAAAAAAAAAAAAAAAAAAEam/GVe2znRnh52r22aEUhrIyRjaNqkXzFGW05uMYRkui29t9RXZMnotbU5ub57u0lHp3Z3OTuuna8VisZ599f7nS/TmIzlp1bXPxXrKf0YlwiauLnYr1sPoQLZ2V0xtsABZUAAAAAAAAAAAAAAAAAAAAARF56r2/saEZ4+dq9v7GqJnDWXhkaqqkqkoVKrgpS8VGLtKUU235LyyXEtMjTxNOVeblGSlQvGLW1K973eyll39Jyd16fhiZxzrnE++cfTX1adPPKhq55WJ9dD6EC0RtXVnifXR+hAsnbXTC2wAFlQAAAAAAAAAAAAAAAAAAAABEj52r2/sjVEypeOq9v7I1xM4ayM61Xq8+e3WjJeEyV9pQW08rOy9jOytmHEYelFOcss1JucpOKfB2k7I5e66M9TExOMe+WnTtEOfV/fiPXL6NMrkjV7/qPXL6NMrnZXTC2wAFlQAAAAAAAAAAAAAAAAAAAABFS8dV7f2RqiZv41Xtf+qNKM4akkdYqpQjKlJ1JwdVXvTnByd1ZbWd1kuCudnZ1qvOe3KcfB0bTXM2U5bPHwmxFtX35tWt3nn99j4Z/f7efMR923R8r2rqyxHr/wCzTK5K0Bur+u/s0yqenXTmtsABKoAAAAAAAAAAAAAAAAAAAAAjteOq9pfKjQjgfnqvWvlRzmbUkrq3Tl0HVoSo+agpSpwqO8azi+ffeks5btzfcdrS3HVFKSnJTnTjerZKDja190lBWb7Tv6Tz+9+an8/jht0tS7NoJZVvW/2oFMm6F3VfW/24FI9ONOW2wAEoAAAAAAAAAAAAAAAAAAAAAEhvx1TrXyo0Iy38fV64/IjWijTw9orNEypoikpOWztPa2ltWspdNkl7ypHecFfiVtStvmjKYmY08aDeVf0Vv7NMpkjV5/tP5h/RpFc0jTOdgAJQAAAAAAAAAGHTmlI4fD1a8t1ODffwCYjM4hM1q1yoYKD2mpVWubDofC/+h8i09rvi8RJt43EU4PdTw8pYeMV+l87vfeZPB19I1p1ZzaTbavnZXIWmcLKhUlT2lLZ4rqL4jD2Oj29KcTzLXLTNelJTljsY4vyZwqzztwbcnmssrcVwZ2fV/lqq0ZqFdzxNDjKatVj0tS/e7/cfNa1Z2ae52uvg+vf7WZXW6OHHeVzk6tKzxL9d6H0zQxVGFfD1FUpTWTW9PjFrg10G0/OfI7rjLC42GHnL/hsXJQkm8oVXlCa6M+a+s/RgmHk3p6ZwAAhRG/j1euPyI3bOSZhf7RV64/JEofuoou9Ymeu8jREzVwlx6t7sR+Zl9GmWCNq1uxH5mX0qZZLRpSdgAJQAAAAAAAAHROWCu1gNhPy5q/pimr/E72T9O6Ko4ijKlWpqcHZ55OLv5UZLNPN5kw06VopeLT4fnvCaadCm9ltO2XFHXMXi5Tk5Sd5N3bfFn13SnI3TmpOhiXHoVVXXVtJfY6jjOSDSMZOMZYadrZqpKO/tRRN5meIetHc9KeYl0GpI4Dvi5HtKPhh16XWX2TKuB5BMXLOtjMNTXHwcataXvUV7yI4c9+rWfL5phajVSEk7OM4tPoakne5+vtG4h1KNKo04upThJqSs03FOzXB5nzrVXkrwGFrU5yUsTVjKLjOtbYjLaWcaayv13Ppwlx9W8X0AAhiiy/aKvXH5EUE+b/nSTqv7RU/T8iN8Hl/nSUXEzNXeRpqsyYh5MD11a8mv+Yn9OBZI2rPkV/zE/kgWS0aVnYACUAAAAAAAABxYp8x93xOU4sT5D7viBjg8mYq/nJdUPgzZTjk7GSque+zH7kwq8Iox3dxOiihHd3fYSljpxtUj2o/FFojU/OR7UfiWRJAACEouIXj5/p+VGyD5plxK8dL9Pymqksu8qu8VPsZsQa6yMlYgedW/Iq+vn8sSuStXV4up6a1T7FUtGlZ2AAlAAAAAAAAAcWK8iXV9zlOPEeSwMNN5PKxnkue+zH4s0w3Mzy8v9C+YmEPEI5m1bu4zRRqSy7hIxU/OR618SyRYLxse0viWhJAACEpeIj46XpUTRSyyODEedfZX3NECizkqRyeRgrLJm+rLJE3GVMrghzaAXipemrU+JSbJmgpeJ65zfvN7kTGkTtyJnk46XE5CyAAAAAAAAA4sT5Euo5SfjsU84x4b/T6APSm8mZpS5/6Puc1Ga2ZMxSq3l3Pf1lkNcZmu+Xd9iWpMpwll3fYiRhjPxsO1EuHWMTVtJNPc+BY0VpDwiaflR3+ldIG7aJGm9a8LhebUm5VWrqlTW1UtwbW6K9LaMmvesjweElUhbw1SSp0m81GUk3t242Sk+tI+HVdMyvKcpNzk23OTvJyf7zb3sztbCl7+nh9fxutbfgp0qLlUrxvGEnfZtvTUd7WfQl0nLDE6QlnKpSo/hjTjNr23+J1Pk00tCcKtOb58JR2Nrfs2zV/S7s+g043zaSK5aVnMZY50ca4K2LTkv5qNOz9iJeO0li6Kbr0qc6fGdO8bLpe/4Jek7Op2MONkkm5NbHFPiugmUsWA1rwtFQo1ZSp7UVNTkrwW03zZNO8XlvtbPednhUjJKUWpRkk4uLTTXBprej88aw6wWxWIcbukquxGK3JJK2z1bu4vcnuvTpV4UJTvhq01Fwf8KcnZTiuCu0mt2d96IizP9TnEvttLich6U4nuargAAAAAAABLqQtN7XFt9auVD1nTTyauBheHg1dO3+cSbiKaUln7CxLALg2uvMzVtFyf8r9qLQhJnX/F7kcdTFyas5ya6L2XuN0tAy4KP9X+wjq7PjKK9r+w4QjSmWdW8PK8qm6NnFfid+HsNWH1epp3m3P0bo+ziVIxSVkrJbktyImUxDovK7oydTBbcE34CpGpJLfspSjJ+yV+4+CYy7foP1pOCaaaTTVmnmmug+W63ci8ZylVwFSNNyzeGq38E3+CS8nqa70ZWrnmGPVpM8w+Q6N0rVoyU4TafSvg+k7ro7lVrwSU4qVuhte7/c61pbU3H4Zvw+Dr00v4kYurS69uF17yYoU7O9aN0sklO7fRuyM+WHrvV9HqcsE2sqWfpa+x13TXKDiaya2tlPhHf7WdTUl/Mvee1OG3LZg3NvhCMpP+lIhP615elSo3v6W7el72WdU8BOti8PCCbcqsLJdCldvqsn/iKmguTDSWJaccNKhTe+ri14JW6VT8p+w+y6lcnuH0fHaTdbESVp1pJLL+WEf3V7W+kvWsyvSkzPLtMFZJdCXwPYA2dQAAAAAAAAAAAAAAAAAAAAAGPFaHw1TzuHoVPWU6c/ijYAJS1U0fwwGDv+Xof/Juw2CpU1anSp010QjGC9yOcAwAAAAAAAA//9k="/>
          <p:cNvSpPr>
            <a:spLocks noChangeAspect="1" noChangeArrowheads="1"/>
          </p:cNvSpPr>
          <p:nvPr/>
        </p:nvSpPr>
        <p:spPr bwMode="auto">
          <a:xfrm>
            <a:off x="230188" y="-1076325"/>
            <a:ext cx="1800225" cy="2543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6" descr="data:image/jpg;base64,/9j/4AAQSkZJRgABAQAAAQABAAD/2wCEAAkGBg8SEBAQEA4PEA8PEBASDxAPEg8PEBAQFxAXFBQQFBIXGyYeFxkjGRQSHy8gIycsLCwsFR4xNTAqNSY3OCkBCQoKDgwOGg8PGCwfHyQpKSwsKS8vKTQsLDUpKSwpKSopLiopLDIsLCwpKSwqNSksLCkpKSwsNTUsKSwsKTUpKf/AABEIAQsAvQMBIgACEQEDEQH/xAAcAAEBAQACAwEAAAAAAAAAAAAABQQDBgECBwj/xABEEAACAQICBQYMAwcCBwAAAAAAAQIDEQQhBQYSMUEHIlFxcoETIzIzYXORobGys8FidII0QkNSksPw0eEkNUSio8LS/8QAGQEBAAMBAQAAAAAAAAAAAAAAAAECAwQF/8QAKBEBAAICAQMCBQUAAAAAAAAAAAECETEhAwRBElEiMmGRwRNxgbHR/9oADAMBAAIRAxEAPwD7iAAAAAAAAAAAAAAAAAAOo6X19jCThQpqo02tubtF2yuorNo6rpDlWnD+PSUr28HQpqtNejZW013nTtMzxmCr1KdSEowVSex4SLcGtp22J9HUzThuUqvTpbKnOFslCk9mNvQ7ZGHrmZ5cs9Sc8qOK5acVBXVLFzX4sNCnH2tF7QPKhjKibrYR00rW8NFU3Lqs7+2J0OvyjVZ+Uq8r79qs3f2mKtrnJxtGmlNvm7Tcl7LK49Xsj1z4y/QegdY6eKTUU4VIpOUG08v5k+KK58m5FsPi5VsXiMRGaTpUoQ8InB5ycubB7o2Sz+J9ZNazmHTXMxyAAssAAAAAAAAAAAAAAAAAAAAAJtOmpOopRUoucrxkk083vTMGI1N0bUzno/Ctvj4KnF/9qRvoS59Tty+ZmootMOvR5PdEp/8ALsN3wv7mzdh9A4SjnRwmHpPpp0qcJf1JXKNz0qvIERCfoDz+M66H02XSHoDz+M7VH6ZcLRotsABKoAAAAAAAAAAAAAAAAAAAAAl0fLqduXzM1GSi+fU7cvizTf4FGkvNyfiMbJynFRcdlZNxlJyf4UrK3Wzdck1ablOpCU4ybV0mp+Lj6F5N81mcndWvEVinmfxPHv8Ab+l+nEc5c2r3nsX07VH6RdIWrcUqmKS3KVFf+FF07KfLGWV9gALKgAAAAAAAAAAAAAAAAAAAACRT8up25fFnOmZ6b8ZV7cvic6KNJebkmu14Wo5UrrZXOtKzdlk23s2/0KhFrwTnVmpbSTz4KHo2m0vczh72ZxXEZ5+ntPv+GvS8t+rb8Zi+3S+ii6QdWvOYr1lL6MS8d9dML7AAWVAAAAAAAAAAAAAAAAAAAAAEam/GVe2znRnh52r22aEUhrIyRjaNqkXzFGW05uMYRkui29t9RXZMnotbU5ub57u0lHp3Z3OTuuna8VisZ599f7nS/TmIzlp1bXPxXrKf0YlwiauLnYr1sPoQLZ2V0xtsABZUAAAAAAAAAAAAAAAAAAAAARF56r2/saEZ4+dq9v7GqJnDWXhkaqqkqkoVKrgpS8VGLtKUU235LyyXEtMjTxNOVeblGSlQvGLW1K973eyll39Jyd16fhiZxzrnE++cfTX1adPPKhq55WJ9dD6EC0RtXVnifXR+hAsnbXTC2wAFlQAAAAAAAAAAAAAAAAAAAABEj52r2/sjVEypeOq9v7I1xM4ayM61Xq8+e3WjJeEyV9pQW08rOy9jOytmHEYelFOcss1JucpOKfB2k7I5e66M9TExOMe+WnTtEOfV/fiPXL6NMrkjV7/qPXL6NMrnZXTC2wAFlQAAAAAAAAAAAAAAAAAAAABFS8dV7f2RqiZv41Xtf+qNKM4akkdYqpQjKlJ1JwdVXvTnByd1ZbWd1kuCudnZ1qvOe3KcfB0bTXM2U5bPHwmxFtX35tWt3nn99j4Z/f7efMR923R8r2rqyxHr/wCzTK5K0Bur+u/s0yqenXTmtsABKoAAAAAAAAAAAAAAAAAAAAAjteOq9pfKjQjgfnqvWvlRzmbUkrq3Tl0HVoSo+agpSpwqO8azi+ffeks5btzfcdrS3HVFKSnJTnTjerZKDja190lBWb7Tv6Tz+9+an8/jht0tS7NoJZVvW/2oFMm6F3VfW/24FI9ONOW2wAEoAAAAAAAAAAAAAAAAAAAAAEhvx1TrXyo0Iy38fV64/IjWijTw9orNEypoikpOWztPa2ltWspdNkl7ypHecFfiVtStvmjKYmY08aDeVf0Vv7NMpkjV5/tP5h/RpFc0jTOdgAJQAAAAAAAAAGHTmlI4fD1a8t1ODffwCYjM4hM1q1yoYKD2mpVWubDofC/+h8i09rvi8RJt43EU4PdTw8pYeMV+l87vfeZPB19I1p1ZzaTbavnZXIWmcLKhUlT2lLZ4rqL4jD2Oj29KcTzLXLTNelJTljsY4vyZwqzztwbcnmssrcVwZ2fV/lqq0ZqFdzxNDjKatVj0tS/e7/cfNa1Z2ae52uvg+vf7WZXW6OHHeVzk6tKzxL9d6H0zQxVGFfD1FUpTWTW9PjFrg10G0/OfI7rjLC42GHnL/hsXJQkm8oVXlCa6M+a+s/RgmHk3p6ZwAAhRG/j1euPyI3bOSZhf7RV64/JEofuoou9Ymeu8jREzVwlx6t7sR+Zl9GmWCNq1uxH5mX0qZZLRpSdgAJQAAAAAAAAHROWCu1gNhPy5q/pimr/E72T9O6Ko4ijKlWpqcHZ55OLv5UZLNPN5kw06VopeLT4fnvCaadCm9ltO2XFHXMXi5Tk5Sd5N3bfFn13SnI3TmpOhiXHoVVXXVtJfY6jjOSDSMZOMZYadrZqpKO/tRRN5meIetHc9KeYl0GpI4Dvi5HtKPhh16XWX2TKuB5BMXLOtjMNTXHwcataXvUV7yI4c9+rWfL5phajVSEk7OM4tPoakne5+vtG4h1KNKo04upThJqSs03FOzXB5nzrVXkrwGFrU5yUsTVjKLjOtbYjLaWcaayv13Ppwlx9W8X0AAhiiy/aKvXH5EUE+b/nSTqv7RU/T8iN8Hl/nSUXEzNXeRpqsyYh5MD11a8mv+Yn9OBZI2rPkV/zE/kgWS0aVnYACUAAAAAAAABxYp8x93xOU4sT5D7viBjg8mYq/nJdUPgzZTjk7GSque+zH7kwq8Iox3dxOiihHd3fYSljpxtUj2o/FFojU/OR7UfiWRJAACEouIXj5/p+VGyD5plxK8dL9Pymqksu8qu8VPsZsQa6yMlYgedW/Iq+vn8sSuStXV4up6a1T7FUtGlZ2AAlAAAAAAAAAcWK8iXV9zlOPEeSwMNN5PKxnkue+zH4s0w3Mzy8v9C+YmEPEI5m1bu4zRRqSy7hIxU/OR618SyRYLxse0viWhJAACEpeIj46XpUTRSyyODEedfZX3NECizkqRyeRgrLJm+rLJE3GVMrghzaAXipemrU+JSbJmgpeJ65zfvN7kTGkTtyJnk46XE5CyAAAAAAAAA4sT5Euo5SfjsU84x4b/T6APSm8mZpS5/6Puc1Ga2ZMxSq3l3Pf1lkNcZmu+Xd9iWpMpwll3fYiRhjPxsO1EuHWMTVtJNPc+BY0VpDwiaflR3+ldIG7aJGm9a8LhebUm5VWrqlTW1UtwbW6K9LaMmvesjweElUhbw1SSp0m81GUk3t242Sk+tI+HVdMyvKcpNzk23OTvJyf7zb3sztbCl7+nh9fxutbfgp0qLlUrxvGEnfZtvTUd7WfQl0nLDE6QlnKpSo/hjTjNr23+J1Pk00tCcKtOb58JR2Nrfs2zV/S7s+g043zaSK5aVnMZY50ca4K2LTkv5qNOz9iJeO0li6Kbr0qc6fGdO8bLpe/4Jek7Op2MONkkm5NbHFPiugmUsWA1rwtFQo1ZSp7UVNTkrwW03zZNO8XlvtbPednhUjJKUWpRkk4uLTTXBprej88aw6wWxWIcbukquxGK3JJK2z1bu4vcnuvTpV4UJTvhq01Fwf8KcnZTiuCu0mt2d96IizP9TnEvttLich6U4nuargAAAAAAABLqQtN7XFt9auVD1nTTyauBheHg1dO3+cSbiKaUln7CxLALg2uvMzVtFyf8r9qLQhJnX/F7kcdTFyas5ya6L2XuN0tAy4KP9X+wjq7PjKK9r+w4QjSmWdW8PK8qm6NnFfid+HsNWH1epp3m3P0bo+ziVIxSVkrJbktyImUxDovK7oydTBbcE34CpGpJLfspSjJ+yV+4+CYy7foP1pOCaaaTTVmnmmug+W63ci8ZylVwFSNNyzeGq38E3+CS8nqa70ZWrnmGPVpM8w+Q6N0rVoyU4TafSvg+k7ro7lVrwSU4qVuhte7/c61pbU3H4Zvw+Dr00v4kYurS69uF17yYoU7O9aN0sklO7fRuyM+WHrvV9HqcsE2sqWfpa+x13TXKDiaya2tlPhHf7WdTUl/Mvee1OG3LZg3NvhCMpP+lIhP615elSo3v6W7el72WdU8BOti8PCCbcqsLJdCldvqsn/iKmguTDSWJaccNKhTe+ri14JW6VT8p+w+y6lcnuH0fHaTdbESVp1pJLL+WEf3V7W+kvWsyvSkzPLtMFZJdCXwPYA2dQAAAAAAAAAAAAAAAAAAAAAGPFaHw1TzuHoVPWU6c/ijYAJS1U0fwwGDv+Xof/Juw2CpU1anSp010QjGC9yOcAwAAAAAAAA//9k="/>
          <p:cNvSpPr>
            <a:spLocks noChangeAspect="1" noChangeArrowheads="1"/>
          </p:cNvSpPr>
          <p:nvPr/>
        </p:nvSpPr>
        <p:spPr bwMode="auto">
          <a:xfrm>
            <a:off x="382588" y="-923925"/>
            <a:ext cx="1800225" cy="2543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9230" name="Picture 14" descr="http://www.logismarket.it/ip/consulprogett-srl-contenitore-per-raccolta-pile-usate-contenitore-per-raccolta-pile-usateriproduce-esattamente-in-scala-maggiorata-la-classica-pila-stilo-649561-FG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956088"/>
            <a:ext cx="3048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613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5278360" cy="4572000"/>
          </a:xfrm>
        </p:spPr>
        <p:txBody>
          <a:bodyPr>
            <a:normAutofit fontScale="92500" lnSpcReduction="10000"/>
          </a:bodyPr>
          <a:lstStyle/>
          <a:p>
            <a:pPr algn="just"/>
            <a:endParaRPr lang="it-IT" sz="1200" dirty="0" smtClean="0"/>
          </a:p>
          <a:p>
            <a:pPr marL="0" indent="0" algn="ctr">
              <a:buNone/>
            </a:pPr>
            <a:r>
              <a:rPr lang="it-IT" sz="1600" b="1" dirty="0">
                <a:solidFill>
                  <a:srgbClr val="FF0000"/>
                </a:solidFill>
                <a:latin typeface="Arial" pitchFamily="34" charset="0"/>
                <a:cs typeface="Arial" pitchFamily="34" charset="0"/>
              </a:rPr>
              <a:t>PROGETTO  “PORTA  LA  SPORTA”</a:t>
            </a:r>
            <a:endParaRPr lang="it-IT" sz="1600" dirty="0">
              <a:solidFill>
                <a:srgbClr val="FF0000"/>
              </a:solidFill>
              <a:latin typeface="Arial" pitchFamily="34" charset="0"/>
              <a:cs typeface="Arial" pitchFamily="34" charset="0"/>
            </a:endParaRPr>
          </a:p>
          <a:p>
            <a:pPr algn="just"/>
            <a:endParaRPr lang="it-IT" sz="1200" dirty="0">
              <a:latin typeface="Arial" pitchFamily="34" charset="0"/>
              <a:cs typeface="Arial" pitchFamily="34" charset="0"/>
            </a:endParaRPr>
          </a:p>
          <a:p>
            <a:pPr algn="just"/>
            <a:endParaRPr lang="it-IT" sz="1200"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Nell'anno </a:t>
            </a:r>
            <a:r>
              <a:rPr lang="it-IT" sz="1200" dirty="0">
                <a:latin typeface="Arial" pitchFamily="34" charset="0"/>
                <a:cs typeface="Arial" pitchFamily="34" charset="0"/>
              </a:rPr>
              <a:t>in cui è entrato in vigore un divieto per i sacchetti di plastica il comune di Calvagese della Riviera vuole iniziare una campagna denominata “ Porta la Sporta”.</a:t>
            </a:r>
          </a:p>
          <a:p>
            <a:pPr marL="0" indent="0" algn="just">
              <a:buNone/>
            </a:pPr>
            <a:r>
              <a:rPr lang="it-IT" sz="1200" dirty="0">
                <a:latin typeface="Arial" pitchFamily="34" charset="0"/>
                <a:cs typeface="Arial" pitchFamily="34" charset="0"/>
              </a:rPr>
              <a:t>L’obiettivo  è quello di supportare la popolazione nell’</a:t>
            </a:r>
            <a:r>
              <a:rPr lang="it-IT" sz="1200" b="1" dirty="0">
                <a:latin typeface="Arial" pitchFamily="34" charset="0"/>
                <a:cs typeface="Arial" pitchFamily="34" charset="0"/>
              </a:rPr>
              <a:t>eliminare progressivamente le soluzioni “usa e getta” mettendo a disposizione  dei cittadini, per lo stesso utilizzo, una soluzione a più basso impatto ambientale</a:t>
            </a:r>
            <a:r>
              <a:rPr lang="it-IT" sz="1200" dirty="0">
                <a:latin typeface="Arial" pitchFamily="34" charset="0"/>
                <a:cs typeface="Arial" pitchFamily="34" charset="0"/>
              </a:rPr>
              <a:t>. </a:t>
            </a:r>
          </a:p>
          <a:p>
            <a:pPr marL="0" indent="0" algn="just">
              <a:buNone/>
            </a:pPr>
            <a:r>
              <a:rPr lang="it-IT" sz="1200" dirty="0">
                <a:latin typeface="Arial" pitchFamily="34" charset="0"/>
                <a:cs typeface="Arial" pitchFamily="34" charset="0"/>
              </a:rPr>
              <a:t>La nostra intenzione è quella di dotare i cittadini di una borsa riutilizzabile, con il logo del comune.</a:t>
            </a:r>
          </a:p>
          <a:p>
            <a:pPr marL="0" indent="0" algn="just">
              <a:buNone/>
            </a:pPr>
            <a:r>
              <a:rPr lang="it-IT" sz="1200" dirty="0">
                <a:latin typeface="Arial" pitchFamily="34" charset="0"/>
                <a:cs typeface="Arial" pitchFamily="34" charset="0"/>
              </a:rPr>
              <a:t>Il sacchetto, che non è certamente il peggior nemico dell'ambiente, rappresenta però l'emblema del nostro consumismo e l'oggetto più presente del nostro quotidiano che riveste tutti i nostri acquisti. </a:t>
            </a:r>
          </a:p>
          <a:p>
            <a:pPr marL="0" indent="0" algn="just">
              <a:buNone/>
            </a:pPr>
            <a:r>
              <a:rPr lang="it-IT" sz="1200" dirty="0">
                <a:latin typeface="Arial" pitchFamily="34" charset="0"/>
                <a:cs typeface="Arial" pitchFamily="34" charset="0"/>
              </a:rPr>
              <a:t>Allo stesso tempo è l'oggetto di cui possiamo fare più facilmente a meno dotandoci di una serie di borse riutilizzabili. </a:t>
            </a:r>
          </a:p>
          <a:p>
            <a:pPr marL="0" indent="0" algn="just">
              <a:buNone/>
            </a:pPr>
            <a:r>
              <a:rPr lang="it-IT" sz="1200" b="1" dirty="0">
                <a:latin typeface="Arial" pitchFamily="34" charset="0"/>
                <a:cs typeface="Arial" pitchFamily="34" charset="0"/>
              </a:rPr>
              <a:t>La scelta della sporta riutilizzabile è quella che mette tutti d'accordo</a:t>
            </a:r>
            <a:r>
              <a:rPr lang="it-IT" sz="1200" dirty="0">
                <a:latin typeface="Arial" pitchFamily="34" charset="0"/>
                <a:cs typeface="Arial" pitchFamily="34" charset="0"/>
              </a:rPr>
              <a:t> perché vincente sotto il profilo ambientale, economico e soprattutto perché veicola, allo stesso tempo, messaggi importanti propri di quella civiltà del riutilizzo che deve subentrare a quella attuale dedita allo spreco.</a:t>
            </a:r>
          </a:p>
          <a:p>
            <a:pPr marL="0" indent="0" algn="just">
              <a:buNone/>
            </a:pPr>
            <a:r>
              <a:rPr lang="it-IT" sz="1200" dirty="0">
                <a:latin typeface="Arial" pitchFamily="34" charset="0"/>
                <a:cs typeface="Arial" pitchFamily="34" charset="0"/>
              </a:rPr>
              <a:t>Questo intervento integra tutta l’attività svolta dal comune in termine di raccolta differenziata e rispetto dell’ambiente, che è al centro della politica impostata in questi anni.</a:t>
            </a:r>
          </a:p>
          <a:p>
            <a:pPr algn="just"/>
            <a:endParaRPr lang="it-IT" sz="1200" dirty="0">
              <a:latin typeface="Arial" pitchFamily="34" charset="0"/>
              <a:cs typeface="Arial" pitchFamily="34" charset="0"/>
            </a:endParaRPr>
          </a:p>
        </p:txBody>
      </p:sp>
      <p:pic>
        <p:nvPicPr>
          <p:cNvPr id="5122" name="il_fi" descr="borsa-spesa-autodifesaliment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132856"/>
            <a:ext cx="39338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4467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4414264" cy="4572000"/>
          </a:xfrm>
        </p:spPr>
        <p:txBody>
          <a:bodyPr>
            <a:normAutofit/>
          </a:bodyPr>
          <a:lstStyle/>
          <a:p>
            <a:pPr marL="0" indent="0" algn="ctr">
              <a:buNone/>
            </a:pPr>
            <a:r>
              <a:rPr lang="it-IT" sz="1800" b="1" dirty="0">
                <a:solidFill>
                  <a:srgbClr val="FF0000"/>
                </a:solidFill>
              </a:rPr>
              <a:t>PROGETTI  AMBIENTE  </a:t>
            </a:r>
            <a:r>
              <a:rPr lang="it-IT" sz="1800" b="1" dirty="0" smtClean="0">
                <a:solidFill>
                  <a:srgbClr val="FF0000"/>
                </a:solidFill>
              </a:rPr>
              <a:t>IN </a:t>
            </a:r>
            <a:r>
              <a:rPr lang="it-IT" sz="1800" b="1" dirty="0">
                <a:solidFill>
                  <a:srgbClr val="FF0000"/>
                </a:solidFill>
              </a:rPr>
              <a:t>COLLABORAZIONE CON LA </a:t>
            </a:r>
            <a:r>
              <a:rPr lang="it-IT" sz="1800" b="1" dirty="0" smtClean="0">
                <a:solidFill>
                  <a:srgbClr val="FF0000"/>
                </a:solidFill>
              </a:rPr>
              <a:t>BIBLIOTECA</a:t>
            </a:r>
          </a:p>
          <a:p>
            <a:pPr marL="0" indent="0" algn="ctr">
              <a:buNone/>
            </a:pPr>
            <a:endParaRPr lang="it-IT" sz="1800" dirty="0">
              <a:solidFill>
                <a:srgbClr val="FF0000"/>
              </a:solidFill>
            </a:endParaRPr>
          </a:p>
          <a:p>
            <a:pPr marL="0" indent="0" algn="just">
              <a:buNone/>
            </a:pPr>
            <a:r>
              <a:rPr lang="it-IT" sz="1200" dirty="0">
                <a:latin typeface="Arial" pitchFamily="34" charset="0"/>
                <a:cs typeface="Arial" pitchFamily="34" charset="0"/>
              </a:rPr>
              <a:t>E’ nostra intenzione programmare nel corso del 2011 attività informative e formative per sensibilizzare la popolazione su determinati problemi e temi di carattere ambientale. </a:t>
            </a:r>
          </a:p>
          <a:p>
            <a:pPr algn="just"/>
            <a:endParaRPr lang="it-IT" sz="1200" dirty="0">
              <a:latin typeface="Arial" pitchFamily="34" charset="0"/>
              <a:cs typeface="Arial" pitchFamily="34" charset="0"/>
            </a:endParaRPr>
          </a:p>
          <a:p>
            <a:pPr marL="0" indent="0" algn="just">
              <a:buNone/>
            </a:pPr>
            <a:r>
              <a:rPr lang="it-IT" sz="1200" dirty="0">
                <a:latin typeface="Arial" pitchFamily="34" charset="0"/>
                <a:cs typeface="Arial" pitchFamily="34" charset="0"/>
              </a:rPr>
              <a:t>Pensiamo che il coinvolgimento delle scuole, in progetti di comunicazione ed educazione ambientale, rappresenti un modo privilegiato di intervento, in quanto, attraverso il singolo alunno </a:t>
            </a:r>
            <a:r>
              <a:rPr lang="it-IT" sz="1200" dirty="0" smtClean="0">
                <a:latin typeface="Arial" pitchFamily="34" charset="0"/>
                <a:cs typeface="Arial" pitchFamily="34" charset="0"/>
              </a:rPr>
              <a:t>possiamo </a:t>
            </a:r>
            <a:r>
              <a:rPr lang="it-IT" sz="1200" dirty="0">
                <a:latin typeface="Arial" pitchFamily="34" charset="0"/>
                <a:cs typeface="Arial" pitchFamily="34" charset="0"/>
              </a:rPr>
              <a:t>arrivare anche alle famiglie. </a:t>
            </a:r>
          </a:p>
          <a:p>
            <a:pPr marL="0" indent="0" algn="just">
              <a:buNone/>
            </a:pPr>
            <a:r>
              <a:rPr lang="it-IT" sz="1200" dirty="0">
                <a:latin typeface="Arial" pitchFamily="34" charset="0"/>
                <a:cs typeface="Arial" pitchFamily="34" charset="0"/>
              </a:rPr>
              <a:t> </a:t>
            </a:r>
          </a:p>
          <a:p>
            <a:pPr marL="0" indent="0" algn="just">
              <a:buNone/>
            </a:pPr>
            <a:r>
              <a:rPr lang="it-IT" sz="1200" dirty="0">
                <a:latin typeface="Arial" pitchFamily="34" charset="0"/>
                <a:cs typeface="Arial" pitchFamily="34" charset="0"/>
              </a:rPr>
              <a:t>E’ nostra intenzione organizzare </a:t>
            </a:r>
            <a:r>
              <a:rPr lang="it-IT" sz="1200" dirty="0" smtClean="0">
                <a:latin typeface="Arial" pitchFamily="34" charset="0"/>
                <a:cs typeface="Arial" pitchFamily="34" charset="0"/>
              </a:rPr>
              <a:t> </a:t>
            </a:r>
            <a:r>
              <a:rPr lang="it-IT" sz="1200" dirty="0">
                <a:latin typeface="Arial" pitchFamily="34" charset="0"/>
                <a:cs typeface="Arial" pitchFamily="34" charset="0"/>
              </a:rPr>
              <a:t>per le scuole dell’infanzia, primarie e secondarie di primo </a:t>
            </a:r>
            <a:r>
              <a:rPr lang="it-IT" sz="1200" dirty="0" smtClean="0">
                <a:latin typeface="Arial" pitchFamily="34" charset="0"/>
                <a:cs typeface="Arial" pitchFamily="34" charset="0"/>
              </a:rPr>
              <a:t>grado alcuni concorsi </a:t>
            </a:r>
            <a:r>
              <a:rPr lang="it-IT" sz="1200" dirty="0">
                <a:latin typeface="Arial" pitchFamily="34" charset="0"/>
                <a:cs typeface="Arial" pitchFamily="34" charset="0"/>
              </a:rPr>
              <a:t>di poesia, di disegno, di redazione di un breve elaborato sui temi che interessano l’ambiente e  l’ecologia.</a:t>
            </a:r>
          </a:p>
          <a:p>
            <a:pPr marL="0" indent="0" algn="just">
              <a:buNone/>
            </a:pPr>
            <a:r>
              <a:rPr lang="it-IT" sz="1200" dirty="0" smtClean="0">
                <a:latin typeface="Arial" pitchFamily="34" charset="0"/>
                <a:cs typeface="Arial" pitchFamily="34" charset="0"/>
              </a:rPr>
              <a:t>Verranno </a:t>
            </a:r>
            <a:r>
              <a:rPr lang="it-IT" sz="1200" dirty="0">
                <a:latin typeface="Arial" pitchFamily="34" charset="0"/>
                <a:cs typeface="Arial" pitchFamily="34" charset="0"/>
              </a:rPr>
              <a:t>assegnati dei piccoli premi in libri da scegliere ed ordinare tramite la biblioteca comunale.</a:t>
            </a:r>
          </a:p>
          <a:p>
            <a:pPr marL="0" indent="0" algn="just">
              <a:buNone/>
            </a:pPr>
            <a:r>
              <a:rPr lang="it-IT" sz="1200" dirty="0">
                <a:latin typeface="Arial" pitchFamily="34" charset="0"/>
                <a:cs typeface="Arial" pitchFamily="34" charset="0"/>
              </a:rPr>
              <a:t> </a:t>
            </a:r>
          </a:p>
          <a:p>
            <a:endParaRPr lang="it-IT" sz="1200" dirty="0"/>
          </a:p>
          <a:p>
            <a:pPr marL="0" indent="0">
              <a:buNone/>
            </a:pPr>
            <a:endParaRPr lang="it-IT" sz="1200" b="1" dirty="0">
              <a:latin typeface="Arial" pitchFamily="34" charset="0"/>
              <a:cs typeface="Arial" pitchFamily="34" charset="0"/>
            </a:endParaRPr>
          </a:p>
        </p:txBody>
      </p:sp>
      <p:pic>
        <p:nvPicPr>
          <p:cNvPr id="6146" name="Picture 2" descr="educazione-ambient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844824"/>
            <a:ext cx="4104456" cy="415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6048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a:t>
            </a:r>
            <a:r>
              <a:rPr lang="it-IT" sz="1200" dirty="0">
                <a:solidFill>
                  <a:schemeClr val="tx1"/>
                </a:solidFill>
                <a:latin typeface="Arial" pitchFamily="34" charset="0"/>
                <a:cs typeface="Arial" pitchFamily="34" charset="0"/>
              </a:rPr>
              <a:t>PREMIO</a:t>
            </a:r>
            <a:r>
              <a:rPr lang="it-IT" sz="1050" dirty="0">
                <a:solidFill>
                  <a:schemeClr val="tx1"/>
                </a:solidFill>
                <a:latin typeface="Arial" pitchFamily="34" charset="0"/>
                <a:cs typeface="Arial" pitchFamily="34" charset="0"/>
              </a:rPr>
              <a:t>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3982216" cy="4572000"/>
          </a:xfrm>
        </p:spPr>
        <p:txBody>
          <a:bodyPr>
            <a:normAutofit fontScale="85000" lnSpcReduction="20000"/>
          </a:bodyPr>
          <a:lstStyle/>
          <a:p>
            <a:pPr marL="0" indent="0">
              <a:buNone/>
            </a:pPr>
            <a:r>
              <a:rPr lang="it-IT" sz="1600" b="1" dirty="0">
                <a:latin typeface="Arial" pitchFamily="34" charset="0"/>
                <a:cs typeface="Arial" pitchFamily="34" charset="0"/>
              </a:rPr>
              <a:t>CENTRO DI RACCOLTA </a:t>
            </a:r>
            <a:r>
              <a:rPr lang="it-IT" sz="1600" b="1" dirty="0" smtClean="0">
                <a:latin typeface="Arial" pitchFamily="34" charset="0"/>
                <a:cs typeface="Arial" pitchFamily="34" charset="0"/>
              </a:rPr>
              <a:t>RIFIUTI</a:t>
            </a:r>
          </a:p>
          <a:p>
            <a:pPr marL="0" indent="0">
              <a:buNone/>
            </a:pPr>
            <a:endParaRPr lang="it-IT" sz="1600" b="1" dirty="0">
              <a:latin typeface="Arial" pitchFamily="34" charset="0"/>
              <a:cs typeface="Arial" pitchFamily="34" charset="0"/>
            </a:endParaRPr>
          </a:p>
          <a:p>
            <a:pPr marL="0" indent="0" algn="just">
              <a:buNone/>
            </a:pPr>
            <a:r>
              <a:rPr lang="it-IT" sz="1200" dirty="0" smtClean="0">
                <a:latin typeface="Arial" pitchFamily="34" charset="0"/>
                <a:cs typeface="Arial" pitchFamily="34" charset="0"/>
              </a:rPr>
              <a:t>Con deliberazione di Giunta Comunale n. 30 del 24.02.2009 è stato approvato il progetto esecutivo per la realizzazione della nuova isola ecologica – «Centro di Raccolta» redatto dalla ditta Garda Uno di Padenghe del Garda</a:t>
            </a:r>
            <a:r>
              <a:rPr lang="it-IT" sz="1600" b="1" dirty="0" smtClean="0">
                <a:latin typeface="Arial" pitchFamily="34" charset="0"/>
                <a:cs typeface="Arial" pitchFamily="34" charset="0"/>
              </a:rPr>
              <a:t>    </a:t>
            </a:r>
            <a:endParaRPr lang="it-IT" sz="1600" b="1" dirty="0">
              <a:latin typeface="Arial" pitchFamily="34" charset="0"/>
              <a:cs typeface="Arial" pitchFamily="34" charset="0"/>
            </a:endParaRPr>
          </a:p>
          <a:p>
            <a:pPr marL="0" indent="0" algn="just">
              <a:buNone/>
            </a:pPr>
            <a:r>
              <a:rPr lang="it-IT" sz="1200" dirty="0">
                <a:latin typeface="Arial" pitchFamily="34" charset="0"/>
                <a:cs typeface="Arial" pitchFamily="34" charset="0"/>
              </a:rPr>
              <a:t>Il centro di raccolta comunale o intercomunale (o isola ecologica) è un’area presidiata ed allestita ove si svolge attività di raccolta dei rifiuti urbani e assimilati conferiti in maniera differenziata dalle utenze domestiche e non domestiche con lo scopo di recuperare tutti i materiali che possono essere riciclati e smaltire in sicurezza i rifiuti pericolosi non recuperabili. Non è una discarica nella quale i rifiuti entrano per non uscire mai più. E’ uno spazio che mira ad ottimizzare la raccolta differenziata, per raccogliere anche i rifiuti difficilmente gestibili con i cassonetti</a:t>
            </a:r>
            <a:r>
              <a:rPr lang="it-IT" sz="1200" dirty="0" smtClean="0">
                <a:latin typeface="Arial" pitchFamily="34" charset="0"/>
                <a:cs typeface="Arial" pitchFamily="34" charset="0"/>
              </a:rPr>
              <a:t>.</a:t>
            </a:r>
          </a:p>
          <a:p>
            <a:pPr marL="0" indent="0" algn="just">
              <a:buNone/>
            </a:pPr>
            <a:r>
              <a:rPr lang="it-IT" sz="1200" dirty="0">
                <a:latin typeface="Arial" pitchFamily="34" charset="0"/>
                <a:cs typeface="Arial" pitchFamily="34" charset="0"/>
              </a:rPr>
              <a:t>In collaborazione con Garda Uno spa è stata creato un </a:t>
            </a:r>
            <a:r>
              <a:rPr lang="it-IT" sz="1200" dirty="0" err="1">
                <a:latin typeface="Arial" pitchFamily="34" charset="0"/>
                <a:cs typeface="Arial" pitchFamily="34" charset="0"/>
              </a:rPr>
              <a:t>depliant</a:t>
            </a:r>
            <a:r>
              <a:rPr lang="it-IT" sz="1200" dirty="0">
                <a:latin typeface="Arial" pitchFamily="34" charset="0"/>
                <a:cs typeface="Arial" pitchFamily="34" charset="0"/>
              </a:rPr>
              <a:t> illustrativo, distribuito alla popolazione, con la spiegazione di cosa si </a:t>
            </a:r>
            <a:r>
              <a:rPr lang="it-IT" sz="1200" dirty="0" smtClean="0">
                <a:latin typeface="Arial" pitchFamily="34" charset="0"/>
                <a:cs typeface="Arial" pitchFamily="34" charset="0"/>
              </a:rPr>
              <a:t>intende </a:t>
            </a:r>
            <a:r>
              <a:rPr lang="it-IT" sz="1200" dirty="0">
                <a:latin typeface="Arial" pitchFamily="34" charset="0"/>
                <a:cs typeface="Arial" pitchFamily="34" charset="0"/>
              </a:rPr>
              <a:t>per centro di raccolta, dei  servizi offerti e delle modalità comportamentali dell’utente</a:t>
            </a:r>
            <a:r>
              <a:rPr lang="it-IT" sz="1200" dirty="0" smtClean="0">
                <a:latin typeface="Arial" pitchFamily="34" charset="0"/>
                <a:cs typeface="Arial" pitchFamily="34" charset="0"/>
              </a:rPr>
              <a:t>.</a:t>
            </a:r>
          </a:p>
          <a:p>
            <a:pPr marL="0" indent="0" algn="just">
              <a:buNone/>
            </a:pPr>
            <a:endParaRPr lang="it-IT" sz="1200" dirty="0">
              <a:latin typeface="Arial" pitchFamily="34" charset="0"/>
              <a:cs typeface="Arial" pitchFamily="34" charset="0"/>
            </a:endParaRPr>
          </a:p>
          <a:p>
            <a:pPr marL="0" indent="0" algn="just">
              <a:buNone/>
            </a:pPr>
            <a:r>
              <a:rPr lang="it-IT" sz="1200" dirty="0">
                <a:latin typeface="Arial" pitchFamily="34" charset="0"/>
                <a:cs typeface="Arial" pitchFamily="34" charset="0"/>
              </a:rPr>
              <a:t>STRUTTURA DEL CENTRO DI RACCOLTA</a:t>
            </a:r>
          </a:p>
          <a:p>
            <a:pPr marL="0" indent="0" algn="just">
              <a:buNone/>
            </a:pPr>
            <a:r>
              <a:rPr lang="it-IT" sz="1200" dirty="0">
                <a:latin typeface="Arial" pitchFamily="34" charset="0"/>
                <a:cs typeface="Arial" pitchFamily="34" charset="0"/>
              </a:rPr>
              <a:t>Il centro di Raccolta prevede una zona di deposito dei rifiuti pericolosi coperta e una zona di conferimento e deposito di rifiuti non pericolosi. Le aree di deposito sono chiaramente identificate. Il Centro di Raccolta è allestito nel rispetto di tutte le norme vigenti in materia di tutela della salute dell’uomo e dell’ambiente, nonché di sicurezza sul lavoro. Le operazioni eseguite non creano rischi per l’acqua, l’aria, il suono, la fauna e la flora, né inconvenienti da rumori e odori né danneggiano il paesaggio e i siti di particolare interesse.</a:t>
            </a:r>
          </a:p>
          <a:p>
            <a:pPr marL="0" indent="0">
              <a:buNone/>
            </a:pPr>
            <a:endParaRPr lang="it-IT" sz="1200" dirty="0"/>
          </a:p>
          <a:p>
            <a:pPr marL="0" indent="0" algn="just">
              <a:buNone/>
            </a:pPr>
            <a:endParaRPr lang="it-IT" sz="1200" dirty="0">
              <a:latin typeface="Arial" pitchFamily="34" charset="0"/>
              <a:cs typeface="Arial" pitchFamily="34" charset="0"/>
            </a:endParaRPr>
          </a:p>
          <a:p>
            <a:endParaRPr lang="it-IT" sz="1200" dirty="0">
              <a:latin typeface="Arial" pitchFamily="34" charset="0"/>
              <a:cs typeface="Arial" pitchFamily="34" charset="0"/>
            </a:endParaRPr>
          </a:p>
          <a:p>
            <a:endParaRPr lang="it-IT" sz="1200" dirty="0">
              <a:latin typeface="Arial" pitchFamily="34" charset="0"/>
              <a:cs typeface="Arial" pitchFamily="34" charset="0"/>
            </a:endParaRPr>
          </a:p>
          <a:p>
            <a:endParaRPr lang="it-IT" sz="1200" dirty="0">
              <a:latin typeface="Arial" pitchFamily="34" charset="0"/>
              <a:cs typeface="Arial" pitchFamily="34" charset="0"/>
            </a:endParaRPr>
          </a:p>
          <a:p>
            <a:pPr marL="0" indent="0">
              <a:buNone/>
            </a:pPr>
            <a:endParaRPr lang="it-IT" sz="1200" dirty="0">
              <a:latin typeface="Arial" pitchFamily="34" charset="0"/>
              <a:cs typeface="Arial" pitchFamily="34" charset="0"/>
            </a:endParaRPr>
          </a:p>
          <a:p>
            <a:endParaRPr lang="it-IT" sz="1200" dirty="0">
              <a:latin typeface="Arial" pitchFamily="34" charset="0"/>
              <a:cs typeface="Arial" pitchFamily="34" charset="0"/>
            </a:endParaRPr>
          </a:p>
          <a:p>
            <a:endParaRPr lang="it-IT" sz="1200" dirty="0">
              <a:latin typeface="Arial" pitchFamily="34" charset="0"/>
              <a:cs typeface="Arial" pitchFamily="34" charset="0"/>
            </a:endParaRPr>
          </a:p>
          <a:p>
            <a:endParaRPr lang="it-IT" sz="1200" dirty="0">
              <a:latin typeface="Arial" pitchFamily="34" charset="0"/>
              <a:cs typeface="Arial" pitchFamily="34" charset="0"/>
            </a:endParaRPr>
          </a:p>
          <a:p>
            <a:endParaRPr lang="it-IT" sz="1200" dirty="0">
              <a:latin typeface="Arial" pitchFamily="34" charset="0"/>
              <a:cs typeface="Arial" pitchFamily="34" charset="0"/>
            </a:endParaRPr>
          </a:p>
          <a:p>
            <a:endParaRPr lang="it-IT" sz="1200" dirty="0">
              <a:latin typeface="Arial" pitchFamily="34" charset="0"/>
              <a:cs typeface="Arial" pitchFamily="34" charset="0"/>
            </a:endParaRPr>
          </a:p>
          <a:p>
            <a:endParaRPr lang="it-IT" sz="1200" dirty="0">
              <a:latin typeface="Arial" pitchFamily="34" charset="0"/>
              <a:cs typeface="Arial" pitchFamily="34" charset="0"/>
            </a:endParaRPr>
          </a:p>
          <a:p>
            <a:pPr marL="0" indent="0" algn="r">
              <a:buNone/>
            </a:pPr>
            <a:endParaRPr lang="it-IT" sz="1200" dirty="0">
              <a:latin typeface="Arial" pitchFamily="34" charset="0"/>
              <a:cs typeface="Arial" pitchFamily="34" charset="0"/>
            </a:endParaRPr>
          </a:p>
        </p:txBody>
      </p:sp>
      <p:pic>
        <p:nvPicPr>
          <p:cNvPr id="6" name="Picture 3" descr="\\Server-hp\scambio dati\SEGRETERIA\DETERMINE\UTC DETERMINE\isola e bidù\isola-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566407"/>
            <a:ext cx="4538903" cy="22322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Server-hp\scambio dati\SEGRETERIA\DETERMINE\UTC DETERMINE\isola e bidù\isol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3992492"/>
            <a:ext cx="4566616"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2819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4990328" cy="4572000"/>
          </a:xfrm>
        </p:spPr>
        <p:txBody>
          <a:bodyPr>
            <a:normAutofit fontScale="55000" lnSpcReduction="20000"/>
          </a:bodyPr>
          <a:lstStyle/>
          <a:p>
            <a:pPr marL="0" indent="0" algn="just">
              <a:buNone/>
            </a:pPr>
            <a:r>
              <a:rPr lang="it-IT" sz="3600" b="1" dirty="0" smtClean="0">
                <a:latin typeface="Arial" pitchFamily="34" charset="0"/>
                <a:cs typeface="Arial" pitchFamily="34" charset="0"/>
              </a:rPr>
              <a:t>AL </a:t>
            </a:r>
            <a:r>
              <a:rPr lang="it-IT" sz="3600" b="1" dirty="0">
                <a:latin typeface="Arial" pitchFamily="34" charset="0"/>
                <a:cs typeface="Arial" pitchFamily="34" charset="0"/>
              </a:rPr>
              <a:t>VIA «I RIFIUTI UMIDI»</a:t>
            </a:r>
          </a:p>
          <a:p>
            <a:pPr marL="0" indent="0" algn="just">
              <a:buNone/>
            </a:pPr>
            <a:endParaRPr lang="it-IT" sz="2800" dirty="0" smtClean="0">
              <a:latin typeface="Arial" pitchFamily="34" charset="0"/>
              <a:cs typeface="Arial" pitchFamily="34" charset="0"/>
            </a:endParaRPr>
          </a:p>
          <a:p>
            <a:pPr marL="0" indent="0" algn="just">
              <a:buNone/>
            </a:pPr>
            <a:r>
              <a:rPr lang="it-IT" sz="2800" dirty="0" smtClean="0">
                <a:latin typeface="Arial" pitchFamily="34" charset="0"/>
                <a:cs typeface="Arial" pitchFamily="34" charset="0"/>
              </a:rPr>
              <a:t>Circa </a:t>
            </a:r>
            <a:r>
              <a:rPr lang="it-IT" sz="2800" dirty="0">
                <a:latin typeface="Arial" pitchFamily="34" charset="0"/>
                <a:cs typeface="Arial" pitchFamily="34" charset="0"/>
              </a:rPr>
              <a:t>il 30% del sacchetto della spazzatura è costituito ogni giorno da avanzi di cibo e scarti alimentari i quali, poiché contengono un’alta percentuale di acqua (circa l’80%), sono noti con il nome di “frazione organica” o </a:t>
            </a:r>
            <a:r>
              <a:rPr lang="it-IT" sz="2800" b="1" dirty="0">
                <a:latin typeface="Arial" pitchFamily="34" charset="0"/>
                <a:cs typeface="Arial" pitchFamily="34" charset="0"/>
              </a:rPr>
              <a:t>rifiuti umidi</a:t>
            </a:r>
            <a:r>
              <a:rPr lang="it-IT" sz="2800" dirty="0">
                <a:latin typeface="Arial" pitchFamily="34" charset="0"/>
                <a:cs typeface="Arial" pitchFamily="34" charset="0"/>
              </a:rPr>
              <a:t>. Se smaltita in discarica, la frazione umida dà luogo a processi di fermentazione in carenza di ossigeno che producono il biogas, il cui cattivissimo odore è noto a chiunque si avvicini a una discarica. Invece, il procedimento per il riciclaggio dei materiali organici parte dalla raccolta dei rifiuti e, attraverso varie fasi, termina </a:t>
            </a:r>
            <a:r>
              <a:rPr lang="it-IT" sz="2800" dirty="0" smtClean="0">
                <a:latin typeface="Arial" pitchFamily="34" charset="0"/>
                <a:cs typeface="Arial" pitchFamily="34" charset="0"/>
              </a:rPr>
              <a:t>con la produzione di compost.</a:t>
            </a:r>
          </a:p>
          <a:p>
            <a:pPr marL="0" indent="0" algn="just">
              <a:buNone/>
            </a:pPr>
            <a:r>
              <a:rPr lang="it-IT" sz="2800" dirty="0" smtClean="0">
                <a:latin typeface="Arial" pitchFamily="34" charset="0"/>
                <a:cs typeface="Arial" pitchFamily="34" charset="0"/>
              </a:rPr>
              <a:t>L’Amministrazione Comunale sta premendo sull’ente gestore affinché possa attivare al più presto la raccolta domiciliare dell’umido per il completamento del ciclo di raccolta «Porta a Porta».</a:t>
            </a:r>
            <a:endParaRPr lang="it-IT" dirty="0"/>
          </a:p>
        </p:txBody>
      </p:sp>
      <p:pic>
        <p:nvPicPr>
          <p:cNvPr id="4" name="Picture 4" descr="http://t2.gstatic.com/images?q=tbn:ANd9GcRwj5u07Lo9wpg4rZisL3FcqbcM9e_sYPicXhbXSOCez_JKJUA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628800"/>
            <a:ext cx="2952328" cy="2222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t3.gstatic.com/images?q=tbn:ANd9GcR3qmK5bvB08gUoVGgJixKbQuWbL9T7jXnXHpdFLpPpfx_OJO9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793" y="4005064"/>
            <a:ext cx="2172168"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634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4558280" cy="4572000"/>
          </a:xfrm>
        </p:spPr>
        <p:txBody>
          <a:bodyPr>
            <a:normAutofit fontScale="85000" lnSpcReduction="20000"/>
          </a:bodyPr>
          <a:lstStyle/>
          <a:p>
            <a:pPr marL="0" indent="0" algn="just">
              <a:buNone/>
            </a:pPr>
            <a:r>
              <a:rPr lang="it-IT" sz="1400" b="1" dirty="0" smtClean="0">
                <a:latin typeface="Arial" pitchFamily="34" charset="0"/>
                <a:cs typeface="Arial" pitchFamily="34" charset="0"/>
              </a:rPr>
              <a:t>«FESTA DEGLI ALBERI»</a:t>
            </a:r>
          </a:p>
          <a:p>
            <a:pPr marL="0" indent="0" algn="just">
              <a:buNone/>
            </a:pPr>
            <a:endParaRPr lang="it-IT" sz="1200"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Come </a:t>
            </a:r>
            <a:r>
              <a:rPr lang="it-IT" sz="1200" dirty="0">
                <a:latin typeface="Arial" pitchFamily="34" charset="0"/>
                <a:cs typeface="Arial" pitchFamily="34" charset="0"/>
              </a:rPr>
              <a:t>ogni anno, anche quest’anno sono state coinvolte le scolaresche del Comune nell’ambito della manifestazione «Festa degli Alberi» che ha avvicinato gli alunni alla natura e al rispetto dell’ambiente cosa che sta particolarmente a cuore a questa amministrazione.</a:t>
            </a:r>
          </a:p>
          <a:p>
            <a:pPr marL="0" indent="0" algn="just">
              <a:buNone/>
            </a:pPr>
            <a:r>
              <a:rPr lang="it-IT" sz="1200" dirty="0"/>
              <a:t>“</a:t>
            </a:r>
            <a:r>
              <a:rPr lang="it-IT" sz="1200" i="1" dirty="0"/>
              <a:t>Gli alberi sono le colonne del mondo, quando gli ultimi alberi saranno stati tagliati il cielo cadrà sopra di noi</a:t>
            </a:r>
            <a:r>
              <a:rPr lang="it-IT" sz="1200" dirty="0"/>
              <a:t>”. - Antica profezia degli Indiani d'America -</a:t>
            </a:r>
          </a:p>
          <a:p>
            <a:pPr marL="0" indent="0" algn="just">
              <a:buNone/>
            </a:pPr>
            <a:r>
              <a:rPr lang="it-IT" sz="1200" dirty="0"/>
              <a:t>In Italia la prima "</a:t>
            </a:r>
            <a:r>
              <a:rPr lang="it-IT" sz="1200" i="1" dirty="0"/>
              <a:t>Festa dell'Albero</a:t>
            </a:r>
            <a:r>
              <a:rPr lang="it-IT" sz="1200" dirty="0"/>
              <a:t>" fu celebrata nel 1898, ed </a:t>
            </a:r>
            <a:r>
              <a:rPr lang="it-IT" sz="1200" dirty="0" smtClean="0"/>
              <a:t>istituzionalizzata </a:t>
            </a:r>
            <a:r>
              <a:rPr lang="it-IT" sz="1200" dirty="0"/>
              <a:t>con il </a:t>
            </a:r>
            <a:r>
              <a:rPr lang="it-IT" sz="1200" dirty="0">
                <a:hlinkClick r:id="rId2"/>
              </a:rPr>
              <a:t>Regio Decreto Legge del 30 dicembre 1923 n. 3267</a:t>
            </a:r>
            <a:r>
              <a:rPr lang="it-IT" sz="1200" dirty="0"/>
              <a:t> </a:t>
            </a:r>
            <a:r>
              <a:rPr lang="it-IT" sz="1200" dirty="0" smtClean="0"/>
              <a:t> il </a:t>
            </a:r>
            <a:r>
              <a:rPr lang="it-IT" sz="1200" dirty="0"/>
              <a:t>quale all'art. 104 cita: "...</a:t>
            </a:r>
            <a:r>
              <a:rPr lang="it-IT" sz="1200" i="1" dirty="0"/>
              <a:t>E' istituita nel Regno la festa degli alberi. Essa sarà celebrata ogni anno nelle forme che saranno stabilite d'accordo tra i Ministeri.</a:t>
            </a:r>
            <a:r>
              <a:rPr lang="it-IT" sz="1200" dirty="0"/>
              <a:t>..". Nel 1951 fu stabilito con una circolare del Ministero dell'Agricoltura e Foreste il giorno della festa e celebrata fino al 1979 successivamente è stata delegata alle Regioni che tuttora provvedono localmente ad organizzare eventi celebrativi. </a:t>
            </a:r>
            <a:endParaRPr lang="it-IT" sz="1200" dirty="0" smtClean="0"/>
          </a:p>
          <a:p>
            <a:pPr marL="0" indent="0" algn="just">
              <a:buNone/>
            </a:pPr>
            <a:r>
              <a:rPr lang="it-IT" sz="1200" dirty="0" smtClean="0"/>
              <a:t>Gli </a:t>
            </a:r>
            <a:r>
              <a:rPr lang="it-IT" sz="1200" dirty="0"/>
              <a:t>alberi sono un elemento fondamentale dell’ecologica del nostro pianeta, legati indissolubilmente ai cicli dell’acqua, di molti elementi del suolo (azoto, fosforo) e, soprattutto, al ciclo dell’ossigeno, infatti un singolo albero è in grado di fornire abbastanza ossigeno per una decina di persone, riducono l'inquinamento acustico ed assorbono l’anidride carbonica: gli alberi sono un ingrediente fondamentale della nostra vita.</a:t>
            </a:r>
          </a:p>
          <a:p>
            <a:pPr marL="0" indent="0" algn="just">
              <a:buNone/>
            </a:pPr>
            <a:r>
              <a:rPr lang="it-IT" sz="1200" dirty="0" smtClean="0"/>
              <a:t>Questa </a:t>
            </a:r>
            <a:r>
              <a:rPr lang="it-IT" sz="1200" dirty="0"/>
              <a:t>rinnovata Festa degli alberi, non solo in linea con le indicazioni del </a:t>
            </a:r>
            <a:r>
              <a:rPr lang="it-IT" sz="1200" i="1" dirty="0"/>
              <a:t>Protocollo di Kyoto</a:t>
            </a:r>
            <a:r>
              <a:rPr lang="it-IT" sz="1200" dirty="0"/>
              <a:t>, è strumento di creazione a diffondere una sana coscienza ecologica alle nuove generazioni che dovranno </a:t>
            </a:r>
            <a:r>
              <a:rPr lang="it-IT" sz="1200" dirty="0" smtClean="0"/>
              <a:t>affrontare </a:t>
            </a:r>
            <a:r>
              <a:rPr lang="it-IT" sz="1200" dirty="0"/>
              <a:t>problemi ambientali territorialmente diversi. </a:t>
            </a:r>
            <a:endParaRPr lang="it-IT" sz="1200" dirty="0" smtClean="0"/>
          </a:p>
          <a:p>
            <a:pPr marL="0" indent="0" algn="just">
              <a:buNone/>
            </a:pPr>
            <a:r>
              <a:rPr lang="it-IT" sz="1200" dirty="0" smtClean="0">
                <a:latin typeface="Arial" pitchFamily="34" charset="0"/>
                <a:cs typeface="Arial" pitchFamily="34" charset="0"/>
              </a:rPr>
              <a:t>E’ con questo discorso introduttivo che l’Assessore all’Ecologia e Ambiente Antonio Viola ha presentato alle scolaresche di Calvagese della Riviera, l’annuale festa degli alberi che si è svolta anche quest’anno a Calvagese della Riviera e che ha visto coinvolti tutti insieme studenti e amministratori in questa particolare ricorrenza  che  ha come finalità quella di implementare nella coscienza di grandi e piccoli la salvaguardia del verde e dell’ambiente.</a:t>
            </a:r>
            <a:endParaRPr lang="it-IT" sz="1200" dirty="0">
              <a:latin typeface="Arial" pitchFamily="34" charset="0"/>
              <a:cs typeface="Arial" pitchFamily="34" charset="0"/>
            </a:endParaRPr>
          </a:p>
          <a:p>
            <a:pPr marL="0" indent="0" algn="just">
              <a:buNone/>
            </a:pPr>
            <a:endParaRPr lang="it-IT" sz="1200" dirty="0">
              <a:latin typeface="Arial" pitchFamily="34" charset="0"/>
              <a:cs typeface="Arial" pitchFamily="34" charset="0"/>
            </a:endParaRPr>
          </a:p>
        </p:txBody>
      </p:sp>
      <p:pic>
        <p:nvPicPr>
          <p:cNvPr id="4" name="Picture 2" descr="C:\Users\segreteria1\Desktop\PROGETTO\festa alberi\P10101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844824"/>
            <a:ext cx="3528392" cy="21714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segreteria1\Desktop\PROGETTO\festa alberi\P10101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0092" y="4077072"/>
            <a:ext cx="3024336" cy="2221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6334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4198240" cy="4572000"/>
          </a:xfrm>
        </p:spPr>
        <p:txBody>
          <a:bodyPr>
            <a:normAutofit fontScale="85000" lnSpcReduction="20000"/>
          </a:bodyPr>
          <a:lstStyle/>
          <a:p>
            <a:pPr marL="0" indent="0">
              <a:buNone/>
            </a:pPr>
            <a:r>
              <a:rPr lang="it-IT" sz="1800" b="1" dirty="0" smtClean="0">
                <a:latin typeface="Arial" pitchFamily="34" charset="0"/>
                <a:cs typeface="Arial" pitchFamily="34" charset="0"/>
              </a:rPr>
              <a:t>GIORNATA DEL VERDE PULITO</a:t>
            </a:r>
          </a:p>
          <a:p>
            <a:pPr marL="0" indent="0" algn="just">
              <a:buNone/>
            </a:pPr>
            <a:r>
              <a:rPr lang="it-IT" sz="1800" dirty="0">
                <a:latin typeface="Arial" pitchFamily="34" charset="0"/>
                <a:cs typeface="Arial" pitchFamily="34" charset="0"/>
              </a:rPr>
              <a:t>Rispettare e tenere pulito il proprio paese, salvaguardarne il territorio in tutte le sue componenti, evitare l’abbandono indiscriminato dei rifiuti, sono  tutti comportamenti che denotano un alto senso civico, un profondo sentimento d’appartenenza alla propria realtà territoriale, la volontà di partecipare attivamente ad un progetto comune di tutela e salvaguardia di un bene che è patrimonio di tutti è lo spirito che ha coinvolto volontari grandi e piccoli nella giornata dedicata alla pulizia del fiume Chiese che recentemente  si è svolta a Calvagese.</a:t>
            </a:r>
          </a:p>
          <a:p>
            <a:pPr marL="0" indent="0" algn="just">
              <a:buNone/>
            </a:pPr>
            <a:r>
              <a:rPr lang="it-IT" sz="1800" dirty="0">
                <a:latin typeface="Arial" pitchFamily="34" charset="0"/>
                <a:cs typeface="Arial" pitchFamily="34" charset="0"/>
              </a:rPr>
              <a:t>L’iniziativa, organizzata dall’Assessorato all’Ecologia e Ambiente del Comune ha fatto si che il coinvolgimento di </a:t>
            </a:r>
            <a:r>
              <a:rPr lang="it-IT" sz="1800" dirty="0" smtClean="0">
                <a:latin typeface="Arial" pitchFamily="34" charset="0"/>
                <a:cs typeface="Arial" pitchFamily="34" charset="0"/>
              </a:rPr>
              <a:t>boyscout, volontari</a:t>
            </a:r>
            <a:r>
              <a:rPr lang="it-IT" sz="1800" dirty="0">
                <a:latin typeface="Arial" pitchFamily="34" charset="0"/>
                <a:cs typeface="Arial" pitchFamily="34" charset="0"/>
              </a:rPr>
              <a:t>, associazioni ambientaliste e cittadini, grandi e piccoli, abbiano preso coscienza della necessità della salvaguardia del verde </a:t>
            </a:r>
            <a:r>
              <a:rPr lang="it-IT" sz="1800" dirty="0" smtClean="0">
                <a:latin typeface="Arial" pitchFamily="34" charset="0"/>
                <a:cs typeface="Arial" pitchFamily="34" charset="0"/>
              </a:rPr>
              <a:t>pubblico che si è concretizzata in un’intera giornata dedicata alla pulizia lungo il tratto del fiume Chiese che attraversa il territorio del Comune di Calvagese della Riviera. </a:t>
            </a:r>
            <a:endParaRPr lang="it-IT" sz="1800" dirty="0">
              <a:latin typeface="Arial" pitchFamily="34" charset="0"/>
              <a:cs typeface="Arial" pitchFamily="34" charset="0"/>
            </a:endParaRPr>
          </a:p>
          <a:p>
            <a:pPr marL="0" indent="0">
              <a:buNone/>
            </a:pPr>
            <a:endParaRPr lang="it-IT" sz="1800" dirty="0">
              <a:latin typeface="Arial" pitchFamily="34" charset="0"/>
              <a:cs typeface="Arial" pitchFamily="34" charset="0"/>
            </a:endParaRPr>
          </a:p>
        </p:txBody>
      </p:sp>
      <p:pic>
        <p:nvPicPr>
          <p:cNvPr id="4" name="Picture 2" descr="C:\Users\segreteria1\Desktop\PROGETTO\festa alberi\IMG-20110320-000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5" y="1412776"/>
            <a:ext cx="3667491" cy="25006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segreteria1\Desktop\PROGETTO\festa alberi\IMG-20110320-000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4092108"/>
            <a:ext cx="2956281" cy="2217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1678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3838200" cy="4572000"/>
          </a:xfrm>
        </p:spPr>
        <p:txBody>
          <a:bodyPr>
            <a:normAutofit/>
          </a:bodyPr>
          <a:lstStyle/>
          <a:p>
            <a:pPr marL="0" indent="0">
              <a:buNone/>
            </a:pPr>
            <a:r>
              <a:rPr lang="it-IT" sz="1400" b="1" dirty="0">
                <a:latin typeface="Arial" pitchFamily="34" charset="0"/>
                <a:cs typeface="Arial" pitchFamily="34" charset="0"/>
              </a:rPr>
              <a:t>VALLONE DELLE PISSAROTTE</a:t>
            </a:r>
          </a:p>
          <a:p>
            <a:pPr marL="0" indent="0">
              <a:buNone/>
            </a:pPr>
            <a:endParaRPr lang="it-IT" sz="1200" dirty="0">
              <a:latin typeface="Arial" pitchFamily="34" charset="0"/>
              <a:cs typeface="Arial" pitchFamily="34" charset="0"/>
            </a:endParaRPr>
          </a:p>
          <a:p>
            <a:pPr marL="0" indent="0" algn="just">
              <a:buNone/>
            </a:pPr>
            <a:r>
              <a:rPr lang="it-IT" sz="1200" dirty="0" smtClean="0">
                <a:latin typeface="Arial" pitchFamily="34" charset="0"/>
                <a:cs typeface="Arial" pitchFamily="34" charset="0"/>
              </a:rPr>
              <a:t>Grazie all’interessamento anche dell’Amministrazione Comunale di Calvagese della Riviera, un </a:t>
            </a:r>
            <a:r>
              <a:rPr lang="it-IT" sz="1200" dirty="0">
                <a:latin typeface="Arial" pitchFamily="34" charset="0"/>
                <a:cs typeface="Arial" pitchFamily="34" charset="0"/>
              </a:rPr>
              <a:t>gruppo di </a:t>
            </a:r>
            <a:r>
              <a:rPr lang="it-IT" sz="1200" dirty="0" smtClean="0">
                <a:latin typeface="Arial" pitchFamily="34" charset="0"/>
                <a:cs typeface="Arial" pitchFamily="34" charset="0"/>
              </a:rPr>
              <a:t>cittadini si è impegnato nella pulizia e nel recupero di una delle zone di particolare pregio del nostro territorio, il vallone delle «</a:t>
            </a:r>
            <a:r>
              <a:rPr lang="it-IT" sz="1200" dirty="0" err="1" smtClean="0">
                <a:latin typeface="Arial" pitchFamily="34" charset="0"/>
                <a:cs typeface="Arial" pitchFamily="34" charset="0"/>
              </a:rPr>
              <a:t>Pissarotte</a:t>
            </a:r>
            <a:r>
              <a:rPr lang="it-IT" sz="1200" dirty="0" smtClean="0">
                <a:latin typeface="Arial" pitchFamily="34" charset="0"/>
                <a:cs typeface="Arial" pitchFamily="34" charset="0"/>
              </a:rPr>
              <a:t>». Le amministrazioni comunali di Muscoline, Calvagese e Prevalle hanno promosso, insieme all’Assessorato all’Ambiente della Provincia di Brescia, l’iniziativa all’interno della giornata «Verde pulito» con l’obiettivo di proseguire un percorso comune per salvaguardare ulteriormente questo tratto di territorio che interessa i tre Comuni. Si è dimostrata preziosa la disponibilità del Gruppo Alpini di Calvagese/Mocasina, Gruppo  Cacciatori Calvagese, le guardie ecologiche volontarie e i singoli cittadini che hanno aderito all’iniziativa con entusiasmo. Nel giugno dello stesso anno lo stesso gruppo si è poi ritrovato per la pulizia di un’altra località di particolare pregio  naturale e paesistico, la spiaggetta «</a:t>
            </a:r>
            <a:r>
              <a:rPr lang="it-IT" sz="1200" dirty="0" err="1" smtClean="0">
                <a:latin typeface="Arial" pitchFamily="34" charset="0"/>
                <a:cs typeface="Arial" pitchFamily="34" charset="0"/>
              </a:rPr>
              <a:t>Sgaia</a:t>
            </a:r>
            <a:r>
              <a:rPr lang="it-IT" sz="1200" dirty="0" smtClean="0">
                <a:latin typeface="Arial" pitchFamily="34" charset="0"/>
                <a:cs typeface="Arial" pitchFamily="34" charset="0"/>
              </a:rPr>
              <a:t>»  sulle rive del Chiese a Mocasina, raggiungibile da località «Basse».</a:t>
            </a:r>
            <a:endParaRPr lang="it-IT" sz="1200" dirty="0">
              <a:latin typeface="Arial" pitchFamily="34" charset="0"/>
              <a:cs typeface="Arial" pitchFamily="34" charset="0"/>
            </a:endParaRPr>
          </a:p>
          <a:p>
            <a:endParaRPr lang="it-IT" sz="1200" dirty="0">
              <a:latin typeface="Arial" pitchFamily="34" charset="0"/>
              <a:cs typeface="Arial" pitchFamily="34" charset="0"/>
            </a:endParaRPr>
          </a:p>
        </p:txBody>
      </p:sp>
      <p:pic>
        <p:nvPicPr>
          <p:cNvPr id="7170" name="Picture 2" descr="\\Server-hp\scambio dati\SEGRETERIA\DETERMINE\UTC DETERMINE\llpp\MARCO\PISSAROT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916832"/>
            <a:ext cx="2679192" cy="406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2688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8662736" cy="2694040"/>
          </a:xfrm>
        </p:spPr>
        <p:txBody>
          <a:bodyPr>
            <a:normAutofit fontScale="70000" lnSpcReduction="20000"/>
          </a:bodyPr>
          <a:lstStyle/>
          <a:p>
            <a:pPr marL="0" indent="0">
              <a:buNone/>
            </a:pPr>
            <a:r>
              <a:rPr lang="it-IT" sz="1600" b="1" dirty="0" smtClean="0">
                <a:latin typeface="Arial" pitchFamily="34" charset="0"/>
                <a:cs typeface="Arial" pitchFamily="34" charset="0"/>
              </a:rPr>
              <a:t>ACQUA POTABILE «UN BENE DI TUTTI UN BENE PER TUTTI»</a:t>
            </a:r>
          </a:p>
          <a:p>
            <a:pPr marL="0" indent="0">
              <a:buNone/>
            </a:pPr>
            <a:endParaRPr lang="it-IT" sz="1200" b="1" dirty="0">
              <a:latin typeface="Arial" pitchFamily="34" charset="0"/>
              <a:cs typeface="Arial" pitchFamily="34" charset="0"/>
            </a:endParaRPr>
          </a:p>
          <a:p>
            <a:pPr marL="0" indent="0" algn="just">
              <a:buNone/>
            </a:pPr>
            <a:r>
              <a:rPr lang="it-IT" sz="1300" dirty="0" smtClean="0">
                <a:latin typeface="Arial" pitchFamily="34" charset="0"/>
                <a:cs typeface="Arial" pitchFamily="34" charset="0"/>
              </a:rPr>
              <a:t>Nel 2009 l’Amministrazione Comunale si è trovata ad affrontare un grave problema idrico, sfociato nella necessità di realizzare un nuovo pozzo. I controlli periodici compiuti dall’ASL hanno evidenziato, nel pozzo in località Basse, un’alta concentrazione di nitrati, ma non oltre i livelli previsti dalla legge, così da ritenere l’acqua idonea al consumo.</a:t>
            </a:r>
          </a:p>
          <a:p>
            <a:pPr marL="0" indent="0" algn="just">
              <a:buNone/>
            </a:pPr>
            <a:r>
              <a:rPr lang="it-IT" sz="1300" dirty="0" smtClean="0">
                <a:latin typeface="Arial" pitchFamily="34" charset="0"/>
                <a:cs typeface="Arial" pitchFamily="34" charset="0"/>
              </a:rPr>
              <a:t>Immediatamente l’Amministrazione si è allertata preoccupandosi di conoscere le cause e poter ovviare al problema.</a:t>
            </a:r>
          </a:p>
          <a:p>
            <a:pPr marL="0" indent="0" algn="just">
              <a:buNone/>
            </a:pPr>
            <a:r>
              <a:rPr lang="it-IT" sz="1300" dirty="0" smtClean="0">
                <a:latin typeface="Arial" pitchFamily="34" charset="0"/>
                <a:cs typeface="Arial" pitchFamily="34" charset="0"/>
              </a:rPr>
              <a:t>Si è iniziata una fase di studio del territorio al fine di individuare  il sito dove realizzare un nuovo pozzo che sopperisse quello di località Basse e garantisse a tutti acqua di qualità. Data l’urgenza si è proceduto ad analizzare  anche le acque dei pozzi, appartenenti a privati, che con grande senso civico hanno acconsentito al prelevamento di campioni d’acqua e messo a disposizione delle esigenze  della comunità i loro pozzi, per tamponare l’emergenza. Purtroppo visti i risultati delle analisi tale soluzione non è risultata ottimale. Pertanto, sentito il parere dei geologi e dell’ASL, dovendo operare tra la necessità di dismettere il pozzo di Basse e di garantire l’acqua a tutto il centro abitato di Calvagese, la Società Garda Uno  ha attivato il collegamento tra il pozzo di </a:t>
            </a:r>
            <a:r>
              <a:rPr lang="it-IT" sz="1300" dirty="0" err="1" smtClean="0">
                <a:latin typeface="Arial" pitchFamily="34" charset="0"/>
                <a:cs typeface="Arial" pitchFamily="34" charset="0"/>
              </a:rPr>
              <a:t>Carzago</a:t>
            </a:r>
            <a:r>
              <a:rPr lang="it-IT" sz="1300" dirty="0" smtClean="0">
                <a:latin typeface="Arial" pitchFamily="34" charset="0"/>
                <a:cs typeface="Arial" pitchFamily="34" charset="0"/>
              </a:rPr>
              <a:t> e la rete idrica di Calvagese  con l’acqua proveniente dal pozzo di </a:t>
            </a:r>
            <a:r>
              <a:rPr lang="it-IT" sz="1300" dirty="0" err="1" smtClean="0">
                <a:latin typeface="Arial" pitchFamily="34" charset="0"/>
                <a:cs typeface="Arial" pitchFamily="34" charset="0"/>
              </a:rPr>
              <a:t>Carzago</a:t>
            </a:r>
            <a:r>
              <a:rPr lang="it-IT" sz="1300" dirty="0" smtClean="0">
                <a:latin typeface="Arial" pitchFamily="34" charset="0"/>
                <a:cs typeface="Arial" pitchFamily="34" charset="0"/>
              </a:rPr>
              <a:t>. Tale intervento ha garantito a tutte le località di Calvagese un’acqua di qualità con una discreta portata. La soluzione sopra descritta, ha risolto positivamente  la fase di emergenza, tuttavia non poteva essere considerata definitiva; i geologi hanno individuato la zona ottimale per realizzare un nuovo pozzo in </a:t>
            </a:r>
            <a:r>
              <a:rPr lang="it-IT" sz="1300" dirty="0" err="1" smtClean="0">
                <a:latin typeface="Arial" pitchFamily="34" charset="0"/>
                <a:cs typeface="Arial" pitchFamily="34" charset="0"/>
              </a:rPr>
              <a:t>Loc</a:t>
            </a:r>
            <a:r>
              <a:rPr lang="it-IT" sz="1300" dirty="0" smtClean="0">
                <a:latin typeface="Arial" pitchFamily="34" charset="0"/>
                <a:cs typeface="Arial" pitchFamily="34" charset="0"/>
              </a:rPr>
              <a:t>. San Pietro di Calvagese della Riviera, vicino alla parrocchiale e adiacente all’area del nuovo serbatoio. La società Garda Uno ha provveduto a realizzare il pozzo su tale area profonda circa 2500 metri dove l’acqua è buona, di ottima portata e facilmente distribuibile, vista la prossimità del nuovo serbatoio.</a:t>
            </a:r>
          </a:p>
          <a:p>
            <a:pPr marL="0" indent="0" algn="just">
              <a:buNone/>
            </a:pPr>
            <a:endParaRPr lang="it-IT" sz="1300" dirty="0">
              <a:latin typeface="Arial" pitchFamily="34" charset="0"/>
              <a:cs typeface="Arial" pitchFamily="34" charset="0"/>
            </a:endParaRPr>
          </a:p>
          <a:p>
            <a:pPr marL="0" indent="0">
              <a:buNone/>
            </a:pPr>
            <a:r>
              <a:rPr lang="it-IT" sz="1600" b="1" dirty="0">
                <a:latin typeface="Arial" pitchFamily="34" charset="0"/>
                <a:cs typeface="Arial" pitchFamily="34" charset="0"/>
              </a:rPr>
              <a:t>NUOVO POZZO E SERBATOIO DELL’ACQUEDOTTO COMUNALE CON RELATIVO POTENZIAMENTO DELLA RETE IDRICA</a:t>
            </a:r>
          </a:p>
          <a:p>
            <a:pPr marL="0" indent="0" algn="just">
              <a:buNone/>
            </a:pPr>
            <a:r>
              <a:rPr lang="it-IT" sz="1300" dirty="0">
                <a:latin typeface="Arial" pitchFamily="34" charset="0"/>
                <a:cs typeface="Arial" pitchFamily="34" charset="0"/>
              </a:rPr>
              <a:t>Questo intervento importantissimo ha permesso di risolvere il problema della presenza di una percentuale elevata di nitrati nell’acqua potabile e di ovviare all’annoso problema della carenza idrica estiva. Si è trattato di un’opera molto impegnativa in quanto inserita in una zona molto importante dal punto di vista paesaggistico, ma che è stata realizzata riducendo al minimo l’impatto ambientale utilizzando materiali idonei all’ambiente circostante</a:t>
            </a:r>
            <a:r>
              <a:rPr lang="it-IT" sz="1300" dirty="0" smtClean="0">
                <a:latin typeface="Arial" pitchFamily="34" charset="0"/>
                <a:cs typeface="Arial" pitchFamily="34" charset="0"/>
              </a:rPr>
              <a:t>.</a:t>
            </a:r>
          </a:p>
          <a:p>
            <a:pPr marL="0" indent="0" algn="just">
              <a:buNone/>
            </a:pPr>
            <a:endParaRPr lang="it-IT" sz="1300" dirty="0">
              <a:latin typeface="Arial" pitchFamily="34" charset="0"/>
              <a:cs typeface="Arial" pitchFamily="34" charset="0"/>
            </a:endParaRPr>
          </a:p>
          <a:p>
            <a:pPr marL="0" indent="0" algn="just">
              <a:buNone/>
            </a:pPr>
            <a:endParaRPr lang="it-IT" sz="1300" dirty="0">
              <a:latin typeface="Arial" pitchFamily="34" charset="0"/>
              <a:cs typeface="Arial" pitchFamily="34" charset="0"/>
            </a:endParaRPr>
          </a:p>
          <a:p>
            <a:pPr marL="0" indent="0" algn="just">
              <a:buNone/>
            </a:pPr>
            <a:endParaRPr lang="it-IT" sz="1200" dirty="0" smtClean="0">
              <a:latin typeface="Arial" pitchFamily="34" charset="0"/>
              <a:cs typeface="Arial" pitchFamily="34" charset="0"/>
            </a:endParaRPr>
          </a:p>
        </p:txBody>
      </p:sp>
      <p:pic>
        <p:nvPicPr>
          <p:cNvPr id="4" name="Picture 4" descr="\\Server-hp\scambio dati\varie\BILANCIO DI FINE MANDATO\AAAA_ULTIMO_Testo e fotografie llpp\8.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4077072"/>
            <a:ext cx="6192688"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1054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7584" y="518160"/>
            <a:ext cx="7520940" cy="548640"/>
          </a:xfrm>
        </p:spPr>
        <p:txBody>
          <a:bodyPr/>
          <a:lstStyle/>
          <a:p>
            <a:r>
              <a:rPr lang="it-IT" sz="1050" dirty="0"/>
              <a:t>2011 PARTECIPAZIONE AL «PREMIO NAZIONALE COMUNI A 5 STELLE» PROMOSSO DALL’ASSOCIAZIONE DEI COMUNI VIRTUOSI</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23528" y="1599338"/>
            <a:ext cx="5616624" cy="4854280"/>
          </a:xfrm>
        </p:spPr>
        <p:txBody>
          <a:bodyPr>
            <a:normAutofit fontScale="85000" lnSpcReduction="20000"/>
          </a:bodyPr>
          <a:lstStyle/>
          <a:p>
            <a:pPr marL="0" indent="0" algn="ctr">
              <a:buNone/>
            </a:pPr>
            <a:r>
              <a:rPr lang="it-IT" b="1" dirty="0" smtClean="0"/>
              <a:t>PREMESSA</a:t>
            </a:r>
          </a:p>
          <a:p>
            <a:pPr marL="0" indent="0" algn="ctr">
              <a:buNone/>
            </a:pPr>
            <a:endParaRPr lang="it-IT" b="1" dirty="0" smtClean="0"/>
          </a:p>
          <a:p>
            <a:pPr marL="0" indent="0" algn="just">
              <a:buNone/>
            </a:pPr>
            <a:r>
              <a:rPr lang="it-IT" sz="1500" b="0" dirty="0" smtClean="0">
                <a:latin typeface="Arial" pitchFamily="34" charset="0"/>
                <a:cs typeface="Arial" pitchFamily="34" charset="0"/>
              </a:rPr>
              <a:t>Il Comune di Calvagese della Riviera ha perseguito e persegue l’obiettivo dello sviluppo energetico e del miglioramento della qualità della vita quale principale finalità di tutti i suoi processi di pianificazione, progettazione, attivazione e gestione degli interventi sul territorio;</a:t>
            </a:r>
          </a:p>
          <a:p>
            <a:pPr marL="0" indent="0" algn="just">
              <a:buNone/>
            </a:pPr>
            <a:r>
              <a:rPr lang="it-IT" sz="1500" b="0" dirty="0" smtClean="0">
                <a:latin typeface="Arial" pitchFamily="34" charset="0"/>
                <a:cs typeface="Arial" pitchFamily="34" charset="0"/>
              </a:rPr>
              <a:t>Lo sforzo di rinnovare il volto di Calvagese ha avuto nell’ecologia e ambiente il settore trainante, per quantità e qualità di interventi e per il peso delle risorse  impegnate. Nel 2009 il nostro comune ha ottenuto il primo premio nazionale promosso da Lega Ambiente denominato «Comuni </a:t>
            </a:r>
            <a:r>
              <a:rPr lang="it-IT" sz="1500" b="0" dirty="0" err="1" smtClean="0">
                <a:latin typeface="Arial" pitchFamily="34" charset="0"/>
                <a:cs typeface="Arial" pitchFamily="34" charset="0"/>
              </a:rPr>
              <a:t>Ricicloni</a:t>
            </a:r>
            <a:r>
              <a:rPr lang="it-IT" sz="1500" b="0" dirty="0" smtClean="0">
                <a:latin typeface="Arial" pitchFamily="34" charset="0"/>
                <a:cs typeface="Arial" pitchFamily="34" charset="0"/>
              </a:rPr>
              <a:t>». </a:t>
            </a:r>
          </a:p>
          <a:p>
            <a:pPr marL="0" indent="0" algn="just">
              <a:buNone/>
            </a:pPr>
            <a:r>
              <a:rPr lang="it-IT" sz="1500" b="0" dirty="0" smtClean="0">
                <a:latin typeface="Arial" pitchFamily="34" charset="0"/>
                <a:cs typeface="Arial" pitchFamily="34" charset="0"/>
              </a:rPr>
              <a:t>L’Amministrazione comunale è particolarmente attenta alla salvaguardia dell’ambiente ed ha come priorità quello della raccolta differenziata inteso come modo migliore per preservare e mantenere le risorse naturali, a vantaggio </a:t>
            </a:r>
            <a:r>
              <a:rPr lang="it-IT" sz="1500" dirty="0">
                <a:latin typeface="Arial" pitchFamily="34" charset="0"/>
                <a:cs typeface="Arial" pitchFamily="34" charset="0"/>
              </a:rPr>
              <a:t>d</a:t>
            </a:r>
            <a:r>
              <a:rPr lang="it-IT" sz="1500" b="0" dirty="0" smtClean="0">
                <a:latin typeface="Arial" pitchFamily="34" charset="0"/>
                <a:cs typeface="Arial" pitchFamily="34" charset="0"/>
              </a:rPr>
              <a:t>el paese e delle generazioni future.</a:t>
            </a:r>
          </a:p>
          <a:p>
            <a:pPr marL="0" indent="0" algn="just">
              <a:buNone/>
            </a:pPr>
            <a:r>
              <a:rPr lang="it-IT" sz="1500" dirty="0" smtClean="0">
                <a:latin typeface="Arial" pitchFamily="34" charset="0"/>
                <a:cs typeface="Arial" pitchFamily="34" charset="0"/>
              </a:rPr>
              <a:t>Per ogni </a:t>
            </a:r>
            <a:r>
              <a:rPr lang="it-IT" sz="1500" dirty="0">
                <a:latin typeface="Arial" pitchFamily="34" charset="0"/>
                <a:cs typeface="Arial" pitchFamily="34" charset="0"/>
              </a:rPr>
              <a:t>azione compiuta dall’uomo, anche la più comune, produce </a:t>
            </a:r>
            <a:r>
              <a:rPr lang="it-IT" sz="1500" dirty="0" smtClean="0">
                <a:latin typeface="Arial" pitchFamily="34" charset="0"/>
                <a:cs typeface="Arial" pitchFamily="34" charset="0"/>
              </a:rPr>
              <a:t>inquinamento. Abbiamo rilanciato </a:t>
            </a:r>
            <a:r>
              <a:rPr lang="it-IT" sz="1500" dirty="0">
                <a:latin typeface="Arial" pitchFamily="34" charset="0"/>
                <a:cs typeface="Arial" pitchFamily="34" charset="0"/>
              </a:rPr>
              <a:t>la raccolta differenziata «porta a porta» di carta e cartone, vetro, lattine e plastica che,  in questi anni ha visto coinvolti cittadini e amministratori impegnati ed uniti a raggiungere  l’obiettivo di potenziare la raccolta differenziata mantenendo il paese sempre più pulito e vivibile. Si è voluto coinvolgere i cittadini nella gestione dei rifiuti, dalle abitudini quotidiane, alla loro raccolta lasciando un’impronta educativa nella memoria dei cittadini presenti e futuri del Comune di Calvagese della Riviera.</a:t>
            </a:r>
            <a:endParaRPr lang="it-IT" sz="1500" b="0" dirty="0">
              <a:latin typeface="Arial" pitchFamily="34" charset="0"/>
              <a:cs typeface="Arial" pitchFamily="34" charset="0"/>
            </a:endParaRPr>
          </a:p>
          <a:p>
            <a:pPr marL="0" indent="0" algn="just">
              <a:buNone/>
            </a:pPr>
            <a:r>
              <a:rPr lang="it-IT" sz="1700" b="0" dirty="0" smtClean="0">
                <a:latin typeface="Arial" pitchFamily="34" charset="0"/>
                <a:cs typeface="Arial" pitchFamily="34" charset="0"/>
              </a:rPr>
              <a:t>	 </a:t>
            </a:r>
          </a:p>
          <a:p>
            <a:pPr algn="just"/>
            <a:endParaRPr lang="it-IT" b="0" dirty="0"/>
          </a:p>
        </p:txBody>
      </p:sp>
      <p:sp>
        <p:nvSpPr>
          <p:cNvPr id="4" name="Titolo 1"/>
          <p:cNvSpPr txBox="1">
            <a:spLocks/>
          </p:cNvSpPr>
          <p:nvPr/>
        </p:nvSpPr>
        <p:spPr>
          <a:xfrm>
            <a:off x="975360" y="518160"/>
            <a:ext cx="7520940" cy="54864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it-IT" sz="1050" dirty="0"/>
          </a:p>
        </p:txBody>
      </p:sp>
      <p:pic>
        <p:nvPicPr>
          <p:cNvPr id="5" name="Picture 2" descr="Centro Stori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1" y="4077072"/>
            <a:ext cx="2906761" cy="218165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Server-hp\scambio dati\varie\fotografie varie\foto fontana+municipio\IMG_08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8769" y="1700808"/>
            <a:ext cx="2878144" cy="2158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5114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6214464" cy="4572000"/>
          </a:xfrm>
        </p:spPr>
        <p:txBody>
          <a:bodyPr>
            <a:normAutofit fontScale="92500" lnSpcReduction="10000"/>
          </a:bodyPr>
          <a:lstStyle/>
          <a:p>
            <a:pPr marL="0" indent="0">
              <a:buNone/>
            </a:pPr>
            <a:r>
              <a:rPr lang="it-IT" sz="1400" b="1" dirty="0" smtClean="0">
                <a:latin typeface="Arial" pitchFamily="34" charset="0"/>
                <a:cs typeface="Arial" pitchFamily="34" charset="0"/>
              </a:rPr>
              <a:t>LAMPADINE A BASSO CONSUMO ENERGETICO</a:t>
            </a:r>
          </a:p>
          <a:p>
            <a:pPr marL="0" indent="0">
              <a:buNone/>
            </a:pPr>
            <a:endParaRPr lang="it-IT" sz="1400" b="1"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Nel dicembre del 2008 l’Amministrazione comunale di Calvagese della Riviera, in collaborazione con la società Enel Sole, in occasione delle festività natalizie, ha omaggiato gli anziani e gli alunni della scuola primaria e secondaria del comune di Calvagese della Riviera di lampade a basso consumo energetico da utilizzare in casa, in modo che ogni famiglia contribuisca alla salvaguardia dell’ambiente, diminuendo il consumo energetico e, di conseguenza, riducendo le emissioni di gas serra.</a:t>
            </a:r>
          </a:p>
          <a:p>
            <a:pPr marL="0" indent="0" algn="just">
              <a:buNone/>
            </a:pPr>
            <a:r>
              <a:rPr lang="it-IT" sz="1200" dirty="0" smtClean="0">
                <a:latin typeface="Arial" pitchFamily="34" charset="0"/>
                <a:cs typeface="Arial" pitchFamily="34" charset="0"/>
              </a:rPr>
              <a:t>L’iniziativa si è proposta come stimolo e come buon esempio per tutti, affinché  si diffonda una cultura della consapevolezza responsabile e una maggior attenzione ad un uso razionale dell’energia e allo sviluppo della società il più possibile sostenibile.</a:t>
            </a:r>
          </a:p>
          <a:p>
            <a:pPr marL="0" indent="0" algn="just">
              <a:buNone/>
            </a:pPr>
            <a:r>
              <a:rPr lang="it-IT" sz="1200" dirty="0" smtClean="0">
                <a:latin typeface="Arial" pitchFamily="34" charset="0"/>
                <a:cs typeface="Arial" pitchFamily="34" charset="0"/>
              </a:rPr>
              <a:t>Le lampade a basso consumo che sono state consegnate, consentono di ridurre dell’80% i consumi di energia elettrica rispetto alle comuni lampadine a incandescenza, ottenendo comunque un’elevata efficienza luminosa e una durata media di funzionamento 8 volte superiore.</a:t>
            </a:r>
          </a:p>
          <a:p>
            <a:pPr marL="0" indent="0" algn="just">
              <a:buNone/>
            </a:pPr>
            <a:r>
              <a:rPr lang="it-IT" sz="1200" dirty="0" smtClean="0">
                <a:latin typeface="Arial" pitchFamily="34" charset="0"/>
                <a:cs typeface="Arial" pitchFamily="34" charset="0"/>
              </a:rPr>
              <a:t>Si è ipotizzato, ad esempio, di accendere una lampada normale e una lampada a basso consumo per tre ore al giorno, la durata media della lampada normale è di circa un anno, la lampada a basso consumo invece si aggira intorno agli otto anni. Inoltre è importante evidenziare che la maggior durata di una lampadina riduce gli interventi e la manutenzione sugli apparecchi di illuminazione, abbassando di conseguenza il rischio di infortuni legato all’operazione di sostituzione della lampada.</a:t>
            </a:r>
          </a:p>
          <a:p>
            <a:pPr marL="0" indent="0" algn="just">
              <a:buNone/>
            </a:pPr>
            <a:r>
              <a:rPr lang="it-IT" sz="1200" dirty="0" smtClean="0">
                <a:latin typeface="Arial" pitchFamily="34" charset="0"/>
                <a:cs typeface="Arial" pitchFamily="34" charset="0"/>
              </a:rPr>
              <a:t>L’applicazione delle lampade a basso consumo negli impianti di illuminazione interni non comporta nessuna spesa e nessun rischio: infatti è sufficiente sostituire la vecchia lampadina con la nuova, senza la necessità di eseguire ulteriori interventi tecnici sugli impianti.</a:t>
            </a:r>
          </a:p>
          <a:p>
            <a:pPr marL="0" indent="0" algn="just">
              <a:buNone/>
            </a:pPr>
            <a:r>
              <a:rPr lang="it-IT" sz="1200" dirty="0" smtClean="0">
                <a:latin typeface="Arial" pitchFamily="34" charset="0"/>
                <a:cs typeface="Arial" pitchFamily="34" charset="0"/>
              </a:rPr>
              <a:t>L’utilizzo di tali lampade è consigliato negli ambienti interni, dove sono presenti punti luce in funzione ininterrottamente per molte ore al giorno, come in cucina o in sala da pranzo; è invece sconsigliato usare lampade a basso consumo su apparecchi collegati a impianti con fotocellule, regolati da temporizzatori o regolatori elettronici. </a:t>
            </a:r>
          </a:p>
        </p:txBody>
      </p:sp>
      <p:pic>
        <p:nvPicPr>
          <p:cNvPr id="1026" name="Picture 2" descr="E27 Lampada a 2-tubi 7Watt">
            <a:hlinkClick r:id="rId2" tooltip="E27 Lampada a 2-tubi 7Wat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674" y="4941166"/>
            <a:ext cx="1333500" cy="1333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ttacco E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049" y="162880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27 Mini-Tornado 8Watt">
            <a:hlinkClick r:id="rId5" tooltip="E27 Mini-Tornado 8Wat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4674" y="3356992"/>
            <a:ext cx="1333500" cy="1314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8580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8503920" cy="2478016"/>
          </a:xfrm>
        </p:spPr>
        <p:txBody>
          <a:bodyPr>
            <a:normAutofit fontScale="77500" lnSpcReduction="20000"/>
          </a:bodyPr>
          <a:lstStyle/>
          <a:p>
            <a:pPr marL="0" indent="0" algn="just">
              <a:buNone/>
            </a:pPr>
            <a:r>
              <a:rPr lang="it-IT" sz="1500" b="1" u="sng" dirty="0">
                <a:latin typeface="Arial" pitchFamily="34" charset="0"/>
                <a:cs typeface="Arial" pitchFamily="34" charset="0"/>
              </a:rPr>
              <a:t>PANNELLI    FOTOVOLTAICI   IN   PALESTRA</a:t>
            </a:r>
            <a:endParaRPr lang="it-IT" sz="1500" dirty="0">
              <a:latin typeface="Arial" pitchFamily="34" charset="0"/>
              <a:cs typeface="Arial" pitchFamily="34" charset="0"/>
            </a:endParaRPr>
          </a:p>
          <a:p>
            <a:pPr marL="0" indent="0" algn="just">
              <a:buNone/>
            </a:pPr>
            <a:r>
              <a:rPr lang="it-IT" sz="1200" b="1" dirty="0">
                <a:latin typeface="Arial" pitchFamily="34" charset="0"/>
                <a:cs typeface="Arial" pitchFamily="34" charset="0"/>
              </a:rPr>
              <a:t> </a:t>
            </a:r>
            <a:endParaRPr lang="it-IT" sz="1200" dirty="0">
              <a:latin typeface="Arial" pitchFamily="34" charset="0"/>
              <a:cs typeface="Arial" pitchFamily="34" charset="0"/>
            </a:endParaRPr>
          </a:p>
          <a:p>
            <a:pPr marL="0" indent="0" algn="just">
              <a:buNone/>
            </a:pPr>
            <a:r>
              <a:rPr lang="it-IT" sz="1200" dirty="0">
                <a:latin typeface="Arial" pitchFamily="34" charset="0"/>
                <a:cs typeface="Arial" pitchFamily="34" charset="0"/>
              </a:rPr>
              <a:t>L’Amministrazione Comunale in collaborazione con l’Azienda Garda Uno,  ha realizzato, a costo zero per l’ente, nell’ambito del Programma Nazionale di incentivazione  produzione Energia Elettrica da Fonti Rinnovabili “Conto Energia”, un impianto fotovoltaico ubicato presso </a:t>
            </a:r>
            <a:r>
              <a:rPr lang="it-IT" sz="1200" b="1" dirty="0">
                <a:latin typeface="Arial" pitchFamily="34" charset="0"/>
                <a:cs typeface="Arial" pitchFamily="34" charset="0"/>
              </a:rPr>
              <a:t>la palestra comunale.</a:t>
            </a:r>
            <a:endParaRPr lang="it-IT" sz="1200" dirty="0">
              <a:latin typeface="Arial" pitchFamily="34" charset="0"/>
              <a:cs typeface="Arial" pitchFamily="34" charset="0"/>
            </a:endParaRPr>
          </a:p>
          <a:p>
            <a:pPr marL="0" indent="0" algn="just">
              <a:buNone/>
            </a:pPr>
            <a:r>
              <a:rPr lang="it-IT" sz="1200" dirty="0">
                <a:latin typeface="Arial" pitchFamily="34" charset="0"/>
                <a:cs typeface="Arial" pitchFamily="34" charset="0"/>
              </a:rPr>
              <a:t>L’impianto è destinato alla produzione di energia elettrica ed opererà in parallelo alla rete elettrica del distributore locale.</a:t>
            </a:r>
          </a:p>
          <a:p>
            <a:pPr marL="0" indent="0" algn="just">
              <a:buNone/>
            </a:pPr>
            <a:r>
              <a:rPr lang="it-IT" sz="1200" dirty="0">
                <a:latin typeface="Arial" pitchFamily="34" charset="0"/>
                <a:cs typeface="Arial" pitchFamily="34" charset="0"/>
              </a:rPr>
              <a:t>I pannelli fotovoltaici sono stati  installati sopra il tetto a terrazza del corpo spogliatoi, posto a sud della palestra.  </a:t>
            </a:r>
          </a:p>
          <a:p>
            <a:pPr marL="0" indent="0" algn="just">
              <a:buNone/>
            </a:pPr>
            <a:r>
              <a:rPr lang="it-IT" sz="1200" dirty="0">
                <a:latin typeface="Arial" pitchFamily="34" charset="0"/>
                <a:cs typeface="Arial" pitchFamily="34" charset="0"/>
              </a:rPr>
              <a:t>Sono stati realizzati n°3 tettucci per l’installazione complessiva di 69 pannelli fotovoltaici.  </a:t>
            </a:r>
          </a:p>
          <a:p>
            <a:pPr marL="0" indent="0" algn="just">
              <a:buNone/>
            </a:pPr>
            <a:r>
              <a:rPr lang="it-IT" sz="1200" dirty="0">
                <a:latin typeface="Arial" pitchFamily="34" charset="0"/>
                <a:cs typeface="Arial" pitchFamily="34" charset="0"/>
              </a:rPr>
              <a:t>L'impianto solare di produzione dell'energia elettrica è composto essenzialmente da due elementi:</a:t>
            </a:r>
          </a:p>
          <a:p>
            <a:pPr marL="0" lvl="0" indent="0" algn="just">
              <a:buNone/>
            </a:pPr>
            <a:r>
              <a:rPr lang="it-IT" sz="1200" u="sng" dirty="0">
                <a:latin typeface="Arial" pitchFamily="34" charset="0"/>
                <a:cs typeface="Arial" pitchFamily="34" charset="0"/>
              </a:rPr>
              <a:t>il generatore fotovoltaico, costituito dall'insieme dei pannelli fotovoltaici</a:t>
            </a:r>
            <a:r>
              <a:rPr lang="it-IT" sz="1200" dirty="0">
                <a:latin typeface="Arial" pitchFamily="34" charset="0"/>
                <a:cs typeface="Arial" pitchFamily="34" charset="0"/>
              </a:rPr>
              <a:t> opportunamente collegati in serie ed in parallelo per generare la potenza desiderata;</a:t>
            </a:r>
          </a:p>
          <a:p>
            <a:pPr marL="0" lvl="0" indent="0" algn="just">
              <a:buNone/>
            </a:pPr>
            <a:r>
              <a:rPr lang="it-IT" sz="1200" u="sng" dirty="0">
                <a:latin typeface="Arial" pitchFamily="34" charset="0"/>
                <a:cs typeface="Arial" pitchFamily="34" charset="0"/>
              </a:rPr>
              <a:t>un gruppo di condizionamento e controllo della potenza </a:t>
            </a:r>
            <a:r>
              <a:rPr lang="it-IT" sz="1200" dirty="0">
                <a:latin typeface="Arial" pitchFamily="34" charset="0"/>
                <a:cs typeface="Arial" pitchFamily="34" charset="0"/>
              </a:rPr>
              <a:t> che trasferisce l'energia dal generatore fotovoltaico alla rete elettrica convertendola da corrente continua, derivata dalla luce solare, in corrente alternata.</a:t>
            </a:r>
          </a:p>
          <a:p>
            <a:pPr marL="0" indent="0" algn="just">
              <a:buNone/>
            </a:pPr>
            <a:r>
              <a:rPr lang="it-IT" sz="1200" dirty="0">
                <a:latin typeface="Arial" pitchFamily="34" charset="0"/>
                <a:cs typeface="Arial" pitchFamily="34" charset="0"/>
              </a:rPr>
              <a:t>Il funzionamento dell’impianto fotovoltaico in parallelo alla rete elettrica consente di usare per le proprie esigenze l'energia autoprodotta durante le ore di irraggiamento solare; l'eventuale energia non consumata localmente, essendo immessa nella rete elettrica, viene ceduta all'ente erogatore dell'energia elettrica. </a:t>
            </a:r>
          </a:p>
          <a:p>
            <a:pPr marL="0" indent="0" algn="just">
              <a:buNone/>
            </a:pPr>
            <a:r>
              <a:rPr lang="it-IT" sz="1200" dirty="0">
                <a:latin typeface="Arial" pitchFamily="34" charset="0"/>
                <a:cs typeface="Arial" pitchFamily="34" charset="0"/>
              </a:rPr>
              <a:t>La reale produzione in corrente alternata stimabile, risulta pari a </a:t>
            </a:r>
            <a:r>
              <a:rPr lang="it-IT" sz="1200" b="1" dirty="0">
                <a:latin typeface="Arial" pitchFamily="34" charset="0"/>
                <a:cs typeface="Arial" pitchFamily="34" charset="0"/>
              </a:rPr>
              <a:t>12.587 kWh/anno,</a:t>
            </a:r>
            <a:r>
              <a:rPr lang="it-IT" sz="1200" dirty="0">
                <a:latin typeface="Arial" pitchFamily="34" charset="0"/>
                <a:cs typeface="Arial" pitchFamily="34" charset="0"/>
              </a:rPr>
              <a:t> pari ad una produzione specifica di </a:t>
            </a:r>
            <a:r>
              <a:rPr lang="it-IT" sz="1200" b="1" dirty="0">
                <a:latin typeface="Arial" pitchFamily="34" charset="0"/>
                <a:cs typeface="Arial" pitchFamily="34" charset="0"/>
              </a:rPr>
              <a:t>1.073</a:t>
            </a:r>
            <a:r>
              <a:rPr lang="it-IT" sz="1200" dirty="0">
                <a:latin typeface="Arial" pitchFamily="34" charset="0"/>
                <a:cs typeface="Arial" pitchFamily="34" charset="0"/>
              </a:rPr>
              <a:t> </a:t>
            </a:r>
            <a:r>
              <a:rPr lang="it-IT" sz="1200" b="1" dirty="0">
                <a:latin typeface="Arial" pitchFamily="34" charset="0"/>
                <a:cs typeface="Arial" pitchFamily="34" charset="0"/>
              </a:rPr>
              <a:t>kWh/</a:t>
            </a:r>
            <a:r>
              <a:rPr lang="it-IT" sz="1200" b="1" dirty="0" err="1">
                <a:latin typeface="Arial" pitchFamily="34" charset="0"/>
                <a:cs typeface="Arial" pitchFamily="34" charset="0"/>
              </a:rPr>
              <a:t>kWp</a:t>
            </a:r>
            <a:r>
              <a:rPr lang="it-IT" sz="1200" b="1" dirty="0">
                <a:latin typeface="Arial" pitchFamily="34" charset="0"/>
                <a:cs typeface="Arial" pitchFamily="34" charset="0"/>
              </a:rPr>
              <a:t>/anno.</a:t>
            </a:r>
            <a:endParaRPr lang="it-IT" sz="1200" dirty="0">
              <a:latin typeface="Arial" pitchFamily="34" charset="0"/>
              <a:cs typeface="Arial" pitchFamily="34" charset="0"/>
            </a:endParaRPr>
          </a:p>
          <a:p>
            <a:pPr marL="0" indent="0" algn="just">
              <a:buNone/>
            </a:pPr>
            <a:r>
              <a:rPr lang="it-IT" sz="1200" dirty="0">
                <a:latin typeface="Arial" pitchFamily="34" charset="0"/>
                <a:cs typeface="Arial" pitchFamily="34" charset="0"/>
              </a:rPr>
              <a:t>L’impianto fotovoltaico  della palestra comunale è stato completato in tutte le sue componenti, generatore (moduli), strutture di sostegno, inverter e rete elettrica</a:t>
            </a:r>
            <a:r>
              <a:rPr lang="it-IT" sz="1200" dirty="0" smtClean="0">
                <a:latin typeface="Arial" pitchFamily="34" charset="0"/>
                <a:cs typeface="Arial" pitchFamily="34" charset="0"/>
              </a:rPr>
              <a:t>.</a:t>
            </a:r>
          </a:p>
          <a:p>
            <a:pPr marL="0" indent="0" algn="just">
              <a:buNone/>
            </a:pPr>
            <a:endParaRPr lang="it-IT" sz="1200" dirty="0">
              <a:latin typeface="Arial" pitchFamily="34" charset="0"/>
              <a:cs typeface="Arial" pitchFamily="34" charset="0"/>
            </a:endParaRPr>
          </a:p>
          <a:p>
            <a:endParaRPr lang="it-IT" sz="1200" dirty="0">
              <a:latin typeface="Arial" pitchFamily="34" charset="0"/>
              <a:cs typeface="Arial" pitchFamily="34" charset="0"/>
            </a:endParaRPr>
          </a:p>
        </p:txBody>
      </p:sp>
      <p:pic>
        <p:nvPicPr>
          <p:cNvPr id="4" name="Picture 2" descr="\\Server-hp\scambio dati\varie\BILANCIO DI FINE MANDATO\AAAA_ULTIMO_Testo e fotografie llpp\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7558" y="3645024"/>
            <a:ext cx="6336704" cy="2655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920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0000"/>
          </a:solidFill>
        </p:spPr>
        <p:txBody>
          <a:bodyPr/>
          <a:lstStyle/>
          <a:p>
            <a:pPr algn="ctr"/>
            <a:r>
              <a:rPr lang="it-IT" sz="900" dirty="0">
                <a:solidFill>
                  <a:schemeClr val="tx1"/>
                </a:solidFill>
                <a:latin typeface="Arial" pitchFamily="34" charset="0"/>
                <a:cs typeface="Arial" pitchFamily="34" charset="0"/>
              </a:rPr>
              <a:t>2011 PARTECIPAZIONE AL «PREMIO NAZIONALE COMUNI A 5 STELLE» PROMOSSO DALL’ASSOCIAZIONE DEI COMUNI VIRTUOSI</a:t>
            </a:r>
            <a:br>
              <a:rPr lang="it-IT" sz="900" dirty="0">
                <a:solidFill>
                  <a:schemeClr val="tx1"/>
                </a:solidFill>
                <a:latin typeface="Arial" pitchFamily="34" charset="0"/>
                <a:cs typeface="Arial" pitchFamily="34" charset="0"/>
              </a:rPr>
            </a:br>
            <a:r>
              <a:rPr lang="it-IT" sz="900" dirty="0">
                <a:solidFill>
                  <a:schemeClr val="tx1"/>
                </a:solidFill>
                <a:latin typeface="Arial" pitchFamily="34" charset="0"/>
                <a:cs typeface="Arial" pitchFamily="34" charset="0"/>
              </a:rPr>
              <a:t>Lavori pubblici e patrimonio</a:t>
            </a:r>
          </a:p>
        </p:txBody>
      </p:sp>
      <p:sp>
        <p:nvSpPr>
          <p:cNvPr id="3" name="Segnaposto contenuto 2"/>
          <p:cNvSpPr>
            <a:spLocks noGrp="1"/>
          </p:cNvSpPr>
          <p:nvPr>
            <p:ph sz="quarter" idx="1"/>
          </p:nvPr>
        </p:nvSpPr>
        <p:spPr/>
        <p:txBody>
          <a:bodyPr/>
          <a:lstStyle/>
          <a:p>
            <a:pPr marL="0" indent="0">
              <a:buNone/>
            </a:pPr>
            <a:endParaRPr lang="it-IT" dirty="0" smtClean="0"/>
          </a:p>
          <a:p>
            <a:pPr marL="0" indent="0">
              <a:buNone/>
            </a:pPr>
            <a:endParaRPr lang="it-IT" dirty="0">
              <a:latin typeface="Arial" pitchFamily="34" charset="0"/>
              <a:cs typeface="Arial" pitchFamily="34" charset="0"/>
            </a:endParaRPr>
          </a:p>
        </p:txBody>
      </p:sp>
      <p:pic>
        <p:nvPicPr>
          <p:cNvPr id="4" name="Picture 2" descr="C:\Users\segreteria1\Desktop\parc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6905" y="1700808"/>
            <a:ext cx="6408712" cy="3810529"/>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323528" y="1412776"/>
            <a:ext cx="2160240" cy="4878259"/>
          </a:xfrm>
          <a:prstGeom prst="rect">
            <a:avLst/>
          </a:prstGeom>
        </p:spPr>
        <p:txBody>
          <a:bodyPr wrap="square">
            <a:spAutoFit/>
          </a:bodyPr>
          <a:lstStyle/>
          <a:p>
            <a:pPr algn="just"/>
            <a:r>
              <a:rPr lang="it-IT" sz="1200" u="sng" dirty="0" smtClean="0">
                <a:latin typeface="Arial" pitchFamily="34" charset="0"/>
                <a:cs typeface="Arial" pitchFamily="34" charset="0"/>
              </a:rPr>
              <a:t>INAUGURAZIONE </a:t>
            </a:r>
            <a:r>
              <a:rPr lang="it-IT" sz="1200" u="sng" dirty="0">
                <a:latin typeface="Arial" pitchFamily="34" charset="0"/>
                <a:cs typeface="Arial" pitchFamily="34" charset="0"/>
              </a:rPr>
              <a:t>GIARDINO PUBBLICO DI VIA </a:t>
            </a:r>
            <a:r>
              <a:rPr lang="it-IT" sz="1200" u="sng" dirty="0" smtClean="0">
                <a:latin typeface="Arial" pitchFamily="34" charset="0"/>
                <a:cs typeface="Arial" pitchFamily="34" charset="0"/>
              </a:rPr>
              <a:t>GARIBALDI</a:t>
            </a:r>
          </a:p>
          <a:p>
            <a:pPr algn="just"/>
            <a:r>
              <a:rPr lang="it-IT" sz="1100" dirty="0" smtClean="0">
                <a:latin typeface="Arial" pitchFamily="34" charset="0"/>
                <a:cs typeface="Arial" pitchFamily="34" charset="0"/>
              </a:rPr>
              <a:t>Con deliberazione di Giunta Comunale n. 122 del 03 ottobre 2008 si è provveduto ad approvare il progetto definitivo per la sistemazione del giardino pubblico di </a:t>
            </a:r>
            <a:r>
              <a:rPr lang="it-IT" sz="1100" dirty="0" err="1" smtClean="0">
                <a:latin typeface="Arial" pitchFamily="34" charset="0"/>
                <a:cs typeface="Arial" pitchFamily="34" charset="0"/>
              </a:rPr>
              <a:t>Carzago</a:t>
            </a:r>
            <a:r>
              <a:rPr lang="it-IT" sz="1100" dirty="0" smtClean="0">
                <a:latin typeface="Arial" pitchFamily="34" charset="0"/>
                <a:cs typeface="Arial" pitchFamily="34" charset="0"/>
              </a:rPr>
              <a:t>.</a:t>
            </a:r>
          </a:p>
          <a:p>
            <a:pPr algn="just"/>
            <a:endParaRPr lang="it-IT" sz="1100" dirty="0">
              <a:latin typeface="Arial" pitchFamily="34" charset="0"/>
              <a:cs typeface="Arial" pitchFamily="34" charset="0"/>
            </a:endParaRPr>
          </a:p>
          <a:p>
            <a:pPr algn="just"/>
            <a:r>
              <a:rPr lang="it-IT" sz="1100" dirty="0">
                <a:latin typeface="Arial" pitchFamily="34" charset="0"/>
                <a:cs typeface="Arial" pitchFamily="34" charset="0"/>
              </a:rPr>
              <a:t>Con la festa di inaugurazione, il giardino pubblico in Via Garibaldi, ha visto la  numerosa partecipazione di bambini e genitori, che hanno trascorso un pomeriggio in allegria, apprezzando i nuovi giochi ed arredi istallati, unitamente ai percorsi pedonali e al verde ripristinato ed integrato. I lavori di sistemazione hanno interessato una superficie di circa 4.000 mq. già da tempo destinata a parco pubblico, ma sono stati principalmente volti ad abbellire e rendere più gradevole la permanenza di adulti e bambini nell’area verde.</a:t>
            </a:r>
          </a:p>
        </p:txBody>
      </p:sp>
      <p:sp>
        <p:nvSpPr>
          <p:cNvPr id="6" name="Freccia a destra rientrata 5"/>
          <p:cNvSpPr/>
          <p:nvPr/>
        </p:nvSpPr>
        <p:spPr>
          <a:xfrm>
            <a:off x="3995936" y="5661248"/>
            <a:ext cx="4608512" cy="484632"/>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Lavori Pubblici</a:t>
            </a:r>
            <a:endParaRPr lang="it-IT" dirty="0"/>
          </a:p>
        </p:txBody>
      </p:sp>
    </p:spTree>
    <p:extLst>
      <p:ext uri="{BB962C8B-B14F-4D97-AF65-F5344CB8AC3E}">
        <p14:creationId xmlns:p14="http://schemas.microsoft.com/office/powerpoint/2010/main" val="5378662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0000"/>
          </a:solidFill>
        </p:spPr>
        <p:txBody>
          <a:bodyPr>
            <a:normAutofit/>
          </a:bodyPr>
          <a:lstStyle/>
          <a:p>
            <a:r>
              <a:rPr lang="it-IT" sz="1050" dirty="0" smtClean="0">
                <a:solidFill>
                  <a:schemeClr val="tx1"/>
                </a:solidFill>
                <a:latin typeface="Arial" pitchFamily="34" charset="0"/>
                <a:cs typeface="Arial" pitchFamily="34" charset="0"/>
              </a:rPr>
              <a:t>2011 PARTECIPAZIONE AL «PREMIO NAZIONALE COMUNI A 5 STELLE» PROMOSSO DALL’ASSOCIAZIONE DEI COMUNI VIRTUOSI</a:t>
            </a:r>
            <a:br>
              <a:rPr lang="it-IT" sz="1050" dirty="0" smtClean="0">
                <a:solidFill>
                  <a:schemeClr val="tx1"/>
                </a:solidFill>
                <a:latin typeface="Arial" pitchFamily="34" charset="0"/>
                <a:cs typeface="Arial" pitchFamily="34" charset="0"/>
              </a:rPr>
            </a:br>
            <a:r>
              <a:rPr lang="it-IT" sz="1050" dirty="0" smtClean="0">
                <a:solidFill>
                  <a:schemeClr val="tx1"/>
                </a:solidFill>
                <a:latin typeface="Arial" pitchFamily="34" charset="0"/>
                <a:cs typeface="Arial" pitchFamily="34" charset="0"/>
              </a:rPr>
              <a:t>Lavori pubblici e patrimonio</a:t>
            </a:r>
            <a:endParaRPr lang="it-IT" sz="1050" dirty="0">
              <a:latin typeface="Arial" pitchFamily="34" charset="0"/>
              <a:cs typeface="Arial" pitchFamily="34" charset="0"/>
            </a:endParaRPr>
          </a:p>
        </p:txBody>
      </p:sp>
      <p:sp>
        <p:nvSpPr>
          <p:cNvPr id="5" name="Rettangolo 4"/>
          <p:cNvSpPr/>
          <p:nvPr/>
        </p:nvSpPr>
        <p:spPr>
          <a:xfrm>
            <a:off x="245808" y="1355463"/>
            <a:ext cx="8568952" cy="1200329"/>
          </a:xfrm>
          <a:prstGeom prst="rect">
            <a:avLst/>
          </a:prstGeom>
        </p:spPr>
        <p:txBody>
          <a:bodyPr wrap="square">
            <a:spAutoFit/>
          </a:bodyPr>
          <a:lstStyle/>
          <a:p>
            <a:pPr algn="just"/>
            <a:r>
              <a:rPr lang="it-IT" sz="1200" u="sng" dirty="0">
                <a:latin typeface="Arial" pitchFamily="34" charset="0"/>
                <a:cs typeface="Arial" pitchFamily="34" charset="0"/>
              </a:rPr>
              <a:t>GIARDINO PUBBLICO SERTOLI DA PONTE</a:t>
            </a:r>
          </a:p>
          <a:p>
            <a:pPr algn="just"/>
            <a:endParaRPr lang="it-IT" sz="1200" dirty="0" smtClean="0">
              <a:latin typeface="Arial" pitchFamily="34" charset="0"/>
              <a:cs typeface="Arial" pitchFamily="34" charset="0"/>
            </a:endParaRPr>
          </a:p>
          <a:p>
            <a:pPr algn="just"/>
            <a:r>
              <a:rPr lang="it-IT" sz="1200" dirty="0" smtClean="0">
                <a:latin typeface="Arial" pitchFamily="34" charset="0"/>
                <a:cs typeface="Arial" pitchFamily="34" charset="0"/>
              </a:rPr>
              <a:t>E</a:t>
            </a:r>
            <a:r>
              <a:rPr lang="it-IT" sz="1200" dirty="0">
                <a:latin typeface="Arial" pitchFamily="34" charset="0"/>
                <a:cs typeface="Arial" pitchFamily="34" charset="0"/>
              </a:rPr>
              <a:t>’ stato realizzato questo giardino sostituendo il progetto della precedente amministrazione che prevedeva la realizzazione di una nuova strada a ridosso del muro di cinta della scuola materna e di nuovi parcheggi. Ritenendo che la realizzazione di questo giardino potesse essere usufruito e goduto dai bambini utenti dell’asilo e </a:t>
            </a:r>
            <a:r>
              <a:rPr lang="it-IT" sz="1200" dirty="0" smtClean="0">
                <a:latin typeface="Arial" pitchFamily="34" charset="0"/>
                <a:cs typeface="Arial" pitchFamily="34" charset="0"/>
              </a:rPr>
              <a:t>anche </a:t>
            </a:r>
            <a:r>
              <a:rPr lang="it-IT" sz="1200" dirty="0">
                <a:latin typeface="Arial" pitchFamily="34" charset="0"/>
                <a:cs typeface="Arial" pitchFamily="34" charset="0"/>
              </a:rPr>
              <a:t>dagli anziani del paese inoltre, attribuisce lustro alla prospiciente villa nobile sede della scuola materna.	</a:t>
            </a:r>
          </a:p>
        </p:txBody>
      </p:sp>
      <p:sp>
        <p:nvSpPr>
          <p:cNvPr id="3" name="Segnaposto contenuto 2"/>
          <p:cNvSpPr>
            <a:spLocks noGrp="1"/>
          </p:cNvSpPr>
          <p:nvPr>
            <p:ph sz="quarter" idx="1"/>
          </p:nvPr>
        </p:nvSpPr>
        <p:spPr>
          <a:xfrm>
            <a:off x="301752" y="1412776"/>
            <a:ext cx="5134344" cy="4572000"/>
          </a:xfrm>
        </p:spPr>
        <p:txBody>
          <a:bodyPr/>
          <a:lstStyle/>
          <a:p>
            <a:pPr marL="0" indent="0">
              <a:buNone/>
            </a:pPr>
            <a:endParaRPr lang="it-IT" dirty="0"/>
          </a:p>
          <a:p>
            <a:pPr marL="0" indent="0">
              <a:buNone/>
            </a:pPr>
            <a:endParaRPr lang="it-IT" dirty="0" smtClean="0"/>
          </a:p>
          <a:p>
            <a:pPr marL="0" indent="0">
              <a:buNone/>
            </a:pPr>
            <a:endParaRPr lang="it-IT" dirty="0"/>
          </a:p>
        </p:txBody>
      </p:sp>
      <p:pic>
        <p:nvPicPr>
          <p:cNvPr id="4098" name="Picture 2" descr="C:\Users\segreteria1\Desktop\PROGETTO\marcco scansioni\Senza titol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572896"/>
            <a:ext cx="8491232"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0752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000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Lavori pubblici e patrimonio</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23528" y="1556792"/>
            <a:ext cx="8496944" cy="4572000"/>
          </a:xfrm>
        </p:spPr>
        <p:txBody>
          <a:bodyPr>
            <a:normAutofit/>
          </a:bodyPr>
          <a:lstStyle/>
          <a:p>
            <a:pPr marL="0" indent="0" algn="just">
              <a:buNone/>
            </a:pPr>
            <a:r>
              <a:rPr lang="it-IT" sz="1200" b="1" dirty="0">
                <a:latin typeface="Arial" pitchFamily="34" charset="0"/>
                <a:cs typeface="Arial" pitchFamily="34" charset="0"/>
              </a:rPr>
              <a:t>STRADA DEL CIMITERO</a:t>
            </a:r>
          </a:p>
          <a:p>
            <a:pPr marL="0" indent="0" algn="just">
              <a:buNone/>
            </a:pPr>
            <a:r>
              <a:rPr lang="it-IT" sz="1200" dirty="0" smtClean="0">
                <a:latin typeface="Arial" pitchFamily="34" charset="0"/>
                <a:cs typeface="Arial" pitchFamily="34" charset="0"/>
              </a:rPr>
              <a:t>Con deliberazione di Giunta Comunale n. 156 dell’ 11.12.2007 è stato deliberato  il rifacimento della strada del cimitero, in particolare, della </a:t>
            </a:r>
            <a:r>
              <a:rPr lang="it-IT" sz="1200" dirty="0">
                <a:latin typeface="Arial" pitchFamily="34" charset="0"/>
                <a:cs typeface="Arial" pitchFamily="34" charset="0"/>
              </a:rPr>
              <a:t>parte della strada che presentava notevoli segni di cedimento. Per risanare questa situazione è stata utilizzata la tecnica ecocompatibile delle terre </a:t>
            </a:r>
            <a:r>
              <a:rPr lang="it-IT" sz="1200" dirty="0" smtClean="0">
                <a:latin typeface="Arial" pitchFamily="34" charset="0"/>
                <a:cs typeface="Arial" pitchFamily="34" charset="0"/>
              </a:rPr>
              <a:t>armate a sinistra e a destra un muretto in pietra naturale a sostegno dell’argine </a:t>
            </a:r>
            <a:r>
              <a:rPr lang="it-IT" sz="1200" dirty="0">
                <a:latin typeface="Arial" pitchFamily="34" charset="0"/>
                <a:cs typeface="Arial" pitchFamily="34" charset="0"/>
              </a:rPr>
              <a:t>evitando così la realizzazione di un alto muro in calcestruzzo armato, in contrasto con la bellezza e l’armonia ambientale in cui è inserita la strada.</a:t>
            </a:r>
          </a:p>
          <a:p>
            <a:pPr marL="0" indent="0">
              <a:buNone/>
            </a:pPr>
            <a:endParaRPr lang="it-IT" sz="1200" dirty="0" smtClean="0"/>
          </a:p>
          <a:p>
            <a:pPr marL="0" indent="0">
              <a:buNone/>
            </a:pPr>
            <a:endParaRPr lang="it-IT" sz="1200" dirty="0"/>
          </a:p>
        </p:txBody>
      </p:sp>
      <p:pic>
        <p:nvPicPr>
          <p:cNvPr id="5122" name="Picture 2" descr="\\Server-hp\scambio dati\SEGRETERIA\DETERMINE\UTC DETERMINE\llpp\ulteriore simonetta\strada cimiter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780928"/>
            <a:ext cx="8352928" cy="3863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500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000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Lavori pubblici e patrimonio</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179512" y="1556792"/>
            <a:ext cx="4054224" cy="4572000"/>
          </a:xfrm>
        </p:spPr>
        <p:txBody>
          <a:bodyPr>
            <a:normAutofit/>
          </a:bodyPr>
          <a:lstStyle/>
          <a:p>
            <a:pPr marL="0" indent="0">
              <a:buNone/>
            </a:pPr>
            <a:r>
              <a:rPr lang="it-IT" sz="1200" b="1" dirty="0" smtClean="0">
                <a:latin typeface="Arial" pitchFamily="34" charset="0"/>
                <a:cs typeface="Arial" pitchFamily="34" charset="0"/>
              </a:rPr>
              <a:t>REALIZZAZIONE PISTA CICLABILE IN LOCALITA’ PINETA </a:t>
            </a:r>
          </a:p>
          <a:p>
            <a:pPr marL="0" indent="0">
              <a:buNone/>
            </a:pPr>
            <a:r>
              <a:rPr lang="it-IT" sz="1200" b="1" dirty="0" smtClean="0">
                <a:latin typeface="Arial" pitchFamily="34" charset="0"/>
                <a:cs typeface="Arial" pitchFamily="34" charset="0"/>
              </a:rPr>
              <a:t>(STRADA PER BOTTENAGO)</a:t>
            </a:r>
          </a:p>
          <a:p>
            <a:pPr marL="0" indent="0">
              <a:buNone/>
            </a:pPr>
            <a:endParaRPr lang="it-IT" sz="1200" b="1" dirty="0">
              <a:latin typeface="Arial" pitchFamily="34" charset="0"/>
              <a:cs typeface="Arial" pitchFamily="34" charset="0"/>
            </a:endParaRPr>
          </a:p>
          <a:p>
            <a:pPr marL="0" indent="0" algn="just">
              <a:buNone/>
            </a:pPr>
            <a:r>
              <a:rPr lang="it-IT" sz="1200" dirty="0" smtClean="0">
                <a:latin typeface="Arial" pitchFamily="34" charset="0"/>
                <a:cs typeface="Arial" pitchFamily="34" charset="0"/>
              </a:rPr>
              <a:t>A seguito degli accordi intercorsi  tra il Comune di Calvagese e i cavatori, proprietari delle cave esistenti attigue alla Pineta, è stata realizzata totalmente a spesa di questi ultimi, una pista ciclo-pedonale.</a:t>
            </a:r>
          </a:p>
          <a:p>
            <a:pPr marL="0" indent="0" algn="just">
              <a:buNone/>
            </a:pPr>
            <a:endParaRPr lang="it-IT" sz="1200" dirty="0">
              <a:latin typeface="Arial" pitchFamily="34" charset="0"/>
              <a:cs typeface="Arial" pitchFamily="34" charset="0"/>
            </a:endParaRPr>
          </a:p>
          <a:p>
            <a:pPr marL="0" indent="0" algn="just">
              <a:buNone/>
            </a:pPr>
            <a:r>
              <a:rPr lang="it-IT" sz="1200" b="1" dirty="0" smtClean="0">
                <a:latin typeface="Arial" pitchFamily="34" charset="0"/>
                <a:cs typeface="Arial" pitchFamily="34" charset="0"/>
              </a:rPr>
              <a:t>REALIZZAZIONE DEL 1^ STRALCIO DI PISTA CICLOPEDONALE LUNGO LA SP 78 CALVAGESE LONATO</a:t>
            </a:r>
          </a:p>
          <a:p>
            <a:pPr marL="0" indent="0" algn="just">
              <a:buNone/>
            </a:pPr>
            <a:endParaRPr lang="it-IT" sz="1200" b="1" dirty="0">
              <a:latin typeface="Arial" pitchFamily="34" charset="0"/>
              <a:cs typeface="Arial" pitchFamily="34" charset="0"/>
            </a:endParaRPr>
          </a:p>
          <a:p>
            <a:pPr marL="0" indent="0" algn="just">
              <a:buNone/>
            </a:pPr>
            <a:r>
              <a:rPr lang="it-IT" sz="1200" dirty="0" smtClean="0">
                <a:latin typeface="Arial" pitchFamily="34" charset="0"/>
                <a:cs typeface="Arial" pitchFamily="34" charset="0"/>
              </a:rPr>
              <a:t>Con deliberazione di Giunta Comunale n. 163 del 26 novembre 2008 è stato approvato «l’accordo di programma tra la Provincia di Brescia – Assessorato Provinciale LL.PP. ed il Comune di Calvagese della Riviera per la realizzazione del 1^ stralcio di pista ciclopedonale lungo la SP 78 Calvagese – Lonato tra la progressiva Km. 0 + 850 e la progressiva Km. 2 + 125, dell’importo complessivo previsto in € 550.000,00 che collega le due frazioni di Mocasina e </a:t>
            </a:r>
            <a:r>
              <a:rPr lang="it-IT" sz="1200" dirty="0" err="1" smtClean="0">
                <a:latin typeface="Arial" pitchFamily="34" charset="0"/>
                <a:cs typeface="Arial" pitchFamily="34" charset="0"/>
              </a:rPr>
              <a:t>Carzago</a:t>
            </a:r>
            <a:r>
              <a:rPr lang="it-IT" sz="1200" dirty="0" smtClean="0">
                <a:latin typeface="Arial" pitchFamily="34" charset="0"/>
                <a:cs typeface="Arial" pitchFamily="34" charset="0"/>
              </a:rPr>
              <a:t> al capoluogo.</a:t>
            </a:r>
            <a:endParaRPr lang="it-IT" sz="1200" dirty="0">
              <a:latin typeface="Arial" pitchFamily="34" charset="0"/>
              <a:cs typeface="Arial" pitchFamily="34" charset="0"/>
            </a:endParaRPr>
          </a:p>
        </p:txBody>
      </p:sp>
      <p:pic>
        <p:nvPicPr>
          <p:cNvPr id="8195" name="Picture 3" descr="\\Server-hp\scambio dati\SEGRETERIA\DETERMINE\UTC DETERMINE\llpp\ulteriore simonetta\pista ciclabile via polpenaz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806669"/>
            <a:ext cx="4248472"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5498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7030A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smtClean="0">
                <a:solidFill>
                  <a:schemeClr val="bg1"/>
                </a:solidFill>
                <a:latin typeface="Arial" pitchFamily="34" charset="0"/>
                <a:cs typeface="Arial" pitchFamily="34" charset="0"/>
              </a:rPr>
              <a:t>Archeologia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4702296" cy="5070304"/>
          </a:xfrm>
        </p:spPr>
        <p:txBody>
          <a:bodyPr>
            <a:normAutofit fontScale="70000" lnSpcReduction="20000"/>
          </a:bodyPr>
          <a:lstStyle/>
          <a:p>
            <a:pPr marL="0" indent="0">
              <a:buNone/>
            </a:pPr>
            <a:r>
              <a:rPr lang="it-IT" b="1" dirty="0" smtClean="0">
                <a:latin typeface="Arial" pitchFamily="34" charset="0"/>
                <a:cs typeface="Arial" pitchFamily="34" charset="0"/>
              </a:rPr>
              <a:t>ARCHEOLOGIA </a:t>
            </a:r>
          </a:p>
          <a:p>
            <a:pPr marL="0" indent="0">
              <a:buNone/>
            </a:pPr>
            <a:r>
              <a:rPr lang="it-IT" sz="1900" b="1" dirty="0" smtClean="0">
                <a:solidFill>
                  <a:srgbClr val="FF0000"/>
                </a:solidFill>
                <a:latin typeface="Arial" pitchFamily="34" charset="0"/>
                <a:cs typeface="Arial" pitchFamily="34" charset="0"/>
              </a:rPr>
              <a:t>IL CASTELLO DI CARZAGO</a:t>
            </a:r>
          </a:p>
          <a:p>
            <a:pPr marL="0" indent="0" algn="just">
              <a:buNone/>
            </a:pPr>
            <a:endParaRPr lang="it-IT" sz="1400" b="1" dirty="0">
              <a:latin typeface="Arial" pitchFamily="34" charset="0"/>
              <a:cs typeface="Arial" pitchFamily="34" charset="0"/>
            </a:endParaRPr>
          </a:p>
          <a:p>
            <a:pPr marL="0" indent="0" algn="just">
              <a:buNone/>
            </a:pPr>
            <a:r>
              <a:rPr lang="it-IT" sz="1400" dirty="0" smtClean="0">
                <a:latin typeface="Arial" pitchFamily="34" charset="0"/>
                <a:cs typeface="Arial" pitchFamily="34" charset="0"/>
              </a:rPr>
              <a:t>A </a:t>
            </a:r>
            <a:r>
              <a:rPr lang="it-IT" sz="1400" dirty="0" err="1" smtClean="0">
                <a:latin typeface="Arial" pitchFamily="34" charset="0"/>
                <a:cs typeface="Arial" pitchFamily="34" charset="0"/>
              </a:rPr>
              <a:t>Carzago</a:t>
            </a:r>
            <a:r>
              <a:rPr lang="it-IT" sz="1400" dirty="0" smtClean="0">
                <a:latin typeface="Arial" pitchFamily="34" charset="0"/>
                <a:cs typeface="Arial" pitchFamily="34" charset="0"/>
              </a:rPr>
              <a:t> il Castello ancora oggi testimonia con le sue mura la sua funzione di difesa contro le invasioni barbariche del medioevo. Si pone su un leggero rialzo del terreno e sovrasta il paese. Di forma quasi quadrata con quattro piccole torri circolari venne costruito alla «paesana» con ciottoli senza regolarità. Il «Mastio» si innalza sulla porta di ingresso a mezzogiorno ed è stato trasformato in campanile.</a:t>
            </a:r>
          </a:p>
          <a:p>
            <a:pPr marL="0" indent="0" algn="just">
              <a:buNone/>
            </a:pPr>
            <a:r>
              <a:rPr lang="it-IT" sz="1400" dirty="0" smtClean="0">
                <a:latin typeface="Arial" pitchFamily="34" charset="0"/>
                <a:cs typeface="Arial" pitchFamily="34" charset="0"/>
              </a:rPr>
              <a:t>Nell’estate del 2005 ricercatori del dipartimento di archeologia dell’università degli studi di Padova, coordinati dal Prof. Gian Pietro </a:t>
            </a:r>
            <a:r>
              <a:rPr lang="it-IT" sz="1400" dirty="0" err="1" smtClean="0">
                <a:latin typeface="Arial" pitchFamily="34" charset="0"/>
                <a:cs typeface="Arial" pitchFamily="34" charset="0"/>
              </a:rPr>
              <a:t>Brogiolo</a:t>
            </a:r>
            <a:r>
              <a:rPr lang="it-IT" sz="1400" dirty="0" smtClean="0">
                <a:latin typeface="Arial" pitchFamily="34" charset="0"/>
                <a:cs typeface="Arial" pitchFamily="34" charset="0"/>
              </a:rPr>
              <a:t>, hanno completato le fasi della ricerca condotta sul castello di </a:t>
            </a:r>
            <a:r>
              <a:rPr lang="it-IT" sz="1400" dirty="0" err="1" smtClean="0">
                <a:latin typeface="Arial" pitchFamily="34" charset="0"/>
                <a:cs typeface="Arial" pitchFamily="34" charset="0"/>
              </a:rPr>
              <a:t>Carzago</a:t>
            </a:r>
            <a:r>
              <a:rPr lang="it-IT" sz="1400" dirty="0" smtClean="0">
                <a:latin typeface="Arial" pitchFamily="34" charset="0"/>
                <a:cs typeface="Arial" pitchFamily="34" charset="0"/>
              </a:rPr>
              <a:t> che comprendeva il rilievo fotografico delle mura, l’analisi stratigrafica delle murature e l’elaborazione di una proposta di valorizzazione del sito.</a:t>
            </a:r>
          </a:p>
          <a:p>
            <a:pPr marL="0" indent="0" algn="just">
              <a:buNone/>
            </a:pPr>
            <a:endParaRPr lang="it-IT" sz="1400" dirty="0">
              <a:latin typeface="Arial" pitchFamily="34" charset="0"/>
              <a:cs typeface="Arial" pitchFamily="34" charset="0"/>
            </a:endParaRPr>
          </a:p>
          <a:p>
            <a:pPr marL="0" indent="0" algn="just">
              <a:buNone/>
            </a:pPr>
            <a:r>
              <a:rPr lang="it-IT" sz="1400" dirty="0">
                <a:latin typeface="Arial" pitchFamily="34" charset="0"/>
                <a:cs typeface="Arial" pitchFamily="34" charset="0"/>
              </a:rPr>
              <a:t>«Il castello, oggetto della suddetta analisi, costituisce di per sé la memoria storica più rilevante di </a:t>
            </a:r>
            <a:r>
              <a:rPr lang="it-IT" sz="1400" dirty="0" err="1">
                <a:latin typeface="Arial" pitchFamily="34" charset="0"/>
                <a:cs typeface="Arial" pitchFamily="34" charset="0"/>
              </a:rPr>
              <a:t>Carzago</a:t>
            </a:r>
            <a:r>
              <a:rPr lang="it-IT" sz="1400" dirty="0">
                <a:latin typeface="Arial" pitchFamily="34" charset="0"/>
                <a:cs typeface="Arial" pitchFamily="34" charset="0"/>
              </a:rPr>
              <a:t>: le sue strutture in elevato documentano una sequenza architettonica sviluppatasi negli ultimi 800 anni, mentre i depositi archeologici sepolti, venuti alla luce durante la realizzazione del parcheggio antistante la parrocchia,  rimandano ad epoche ancor più antiche, dall’età del bronzo finale all’alto Medioevo. E’ dunque un sito che non solo racchiude valori archeologici, storici e architettonici, ma anche un significato simbolico come sintesi delle vicende di un territorio negli ultimi tremila </a:t>
            </a:r>
            <a:r>
              <a:rPr lang="it-IT" sz="1400" dirty="0" smtClean="0">
                <a:latin typeface="Arial" pitchFamily="34" charset="0"/>
                <a:cs typeface="Arial" pitchFamily="34" charset="0"/>
              </a:rPr>
              <a:t>anni».</a:t>
            </a:r>
            <a:endParaRPr lang="it-IT" sz="1400" dirty="0">
              <a:latin typeface="Arial" pitchFamily="34" charset="0"/>
              <a:cs typeface="Arial" pitchFamily="34" charset="0"/>
            </a:endParaRPr>
          </a:p>
          <a:p>
            <a:pPr marL="0" indent="0" algn="just">
              <a:buNone/>
            </a:pPr>
            <a:endParaRPr lang="it-IT" sz="1400" dirty="0" smtClean="0">
              <a:latin typeface="Arial" pitchFamily="34" charset="0"/>
              <a:cs typeface="Arial" pitchFamily="34" charset="0"/>
            </a:endParaRPr>
          </a:p>
          <a:p>
            <a:pPr marL="0" indent="0" algn="just">
              <a:buNone/>
            </a:pPr>
            <a:r>
              <a:rPr lang="it-IT" sz="1400" dirty="0" smtClean="0">
                <a:latin typeface="Arial" pitchFamily="34" charset="0"/>
                <a:cs typeface="Arial" pitchFamily="34" charset="0"/>
              </a:rPr>
              <a:t>Il progetto finanziato dal Comune di Calvagese della Riviera costituisce la seconda annualità di una ricerca archeologica, iniziata nel 2003, che si prefigge da un lato di scrivere la storia di Calvagese e dall’altro di salvare dal degrado e di valorizzare alcuni dei siti più antichi e suggestivi d’Italia. In particolare l’analisi delle sequenze costruttive delle mura del Castello di </a:t>
            </a:r>
            <a:r>
              <a:rPr lang="it-IT" sz="1400" dirty="0" err="1" smtClean="0">
                <a:latin typeface="Arial" pitchFamily="34" charset="0"/>
                <a:cs typeface="Arial" pitchFamily="34" charset="0"/>
              </a:rPr>
              <a:t>Carzago</a:t>
            </a:r>
            <a:r>
              <a:rPr lang="it-IT" sz="1400" dirty="0" smtClean="0">
                <a:latin typeface="Arial" pitchFamily="34" charset="0"/>
                <a:cs typeface="Arial" pitchFamily="34" charset="0"/>
              </a:rPr>
              <a:t> ha permesso fra l’altro, di stabilire almeno tre fasi edilizie principali, la più antica delle quali risalente probabilmente alla fine del XII secolo e conservata per un’altezza di almeno 2-3 metri lungo il lato nord dell’edificio.</a:t>
            </a:r>
          </a:p>
          <a:p>
            <a:pPr marL="0" indent="0" algn="just">
              <a:buNone/>
            </a:pPr>
            <a:r>
              <a:rPr lang="it-IT" sz="1400" dirty="0">
                <a:latin typeface="Arial" pitchFamily="34" charset="0"/>
                <a:cs typeface="Arial" pitchFamily="34" charset="0"/>
              </a:rPr>
              <a:t>E’ nostra intenzione valorizzare gli studi effettuati  dagli archeologi e dal Prof. </a:t>
            </a:r>
            <a:r>
              <a:rPr lang="it-IT" sz="1400" dirty="0" err="1">
                <a:latin typeface="Arial" pitchFamily="34" charset="0"/>
                <a:cs typeface="Arial" pitchFamily="34" charset="0"/>
              </a:rPr>
              <a:t>Brogiolo</a:t>
            </a:r>
            <a:r>
              <a:rPr lang="it-IT" sz="1400" dirty="0">
                <a:latin typeface="Arial" pitchFamily="34" charset="0"/>
                <a:cs typeface="Arial" pitchFamily="34" charset="0"/>
              </a:rPr>
              <a:t>, dando  rilievo e giusto compimento all’iniziativa finanziata dal comune pubblicando i risultati della stessa in un libro</a:t>
            </a:r>
            <a:r>
              <a:rPr lang="it-IT" sz="1400" dirty="0" smtClean="0">
                <a:latin typeface="Arial" pitchFamily="34" charset="0"/>
                <a:cs typeface="Arial" pitchFamily="34" charset="0"/>
              </a:rPr>
              <a:t>.</a:t>
            </a:r>
          </a:p>
          <a:p>
            <a:pPr marL="0" indent="0">
              <a:buNone/>
            </a:pPr>
            <a:endParaRPr lang="it-IT" sz="1400" dirty="0">
              <a:latin typeface="Arial" pitchFamily="34" charset="0"/>
              <a:cs typeface="Arial" pitchFamily="34" charset="0"/>
            </a:endParaRPr>
          </a:p>
          <a:p>
            <a:pPr marL="0" indent="0">
              <a:buNone/>
            </a:pPr>
            <a:endParaRPr lang="it-IT" sz="1400" dirty="0">
              <a:latin typeface="Arial" pitchFamily="34" charset="0"/>
              <a:cs typeface="Arial" pitchFamily="34" charset="0"/>
            </a:endParaRPr>
          </a:p>
          <a:p>
            <a:pPr marL="0" indent="0">
              <a:buNone/>
            </a:pPr>
            <a:endParaRPr lang="it-IT" b="1" dirty="0">
              <a:latin typeface="Arial" pitchFamily="34" charset="0"/>
              <a:cs typeface="Arial" pitchFamily="34" charset="0"/>
            </a:endParaRPr>
          </a:p>
        </p:txBody>
      </p:sp>
      <p:pic>
        <p:nvPicPr>
          <p:cNvPr id="4" name="Picture 7" descr="img010"/>
          <p:cNvPicPr/>
          <p:nvPr/>
        </p:nvPicPr>
        <p:blipFill>
          <a:blip r:embed="rId2">
            <a:extLst>
              <a:ext uri="{28A0092B-C50C-407E-A947-70E740481C1C}">
                <a14:useLocalDpi xmlns:a14="http://schemas.microsoft.com/office/drawing/2010/main" val="0"/>
              </a:ext>
            </a:extLst>
          </a:blip>
          <a:srcRect/>
          <a:stretch>
            <a:fillRect/>
          </a:stretch>
        </p:blipFill>
        <p:spPr bwMode="auto">
          <a:xfrm>
            <a:off x="5634394" y="1412776"/>
            <a:ext cx="311070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erver-hp\scambio dati\SEGRETERIA\DETERMINE\UTC DETERMINE\llpp\MARCO\CASTELL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4394" y="3954103"/>
            <a:ext cx="3110700" cy="2343873"/>
          </a:xfrm>
          <a:prstGeom prst="rect">
            <a:avLst/>
          </a:prstGeom>
          <a:noFill/>
          <a:extLst>
            <a:ext uri="{909E8E84-426E-40DD-AFC4-6F175D3DCCD1}">
              <a14:hiddenFill xmlns:a14="http://schemas.microsoft.com/office/drawing/2010/main">
                <a:solidFill>
                  <a:srgbClr val="FFFFFF"/>
                </a:solidFill>
              </a14:hiddenFill>
            </a:ext>
          </a:extLst>
        </p:spPr>
      </p:pic>
      <p:sp>
        <p:nvSpPr>
          <p:cNvPr id="6" name="Freccia a destra rientrata 5"/>
          <p:cNvSpPr/>
          <p:nvPr/>
        </p:nvSpPr>
        <p:spPr>
          <a:xfrm>
            <a:off x="4355976" y="6237312"/>
            <a:ext cx="4608512" cy="484632"/>
          </a:xfrm>
          <a:prstGeom prst="notched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Archeologia</a:t>
            </a:r>
            <a:endParaRPr lang="it-IT" dirty="0"/>
          </a:p>
        </p:txBody>
      </p:sp>
    </p:spTree>
    <p:extLst>
      <p:ext uri="{BB962C8B-B14F-4D97-AF65-F5344CB8AC3E}">
        <p14:creationId xmlns:p14="http://schemas.microsoft.com/office/powerpoint/2010/main" val="11735565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smtClean="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p:txBody>
          <a:bodyPr>
            <a:normAutofit fontScale="47500" lnSpcReduction="20000"/>
          </a:bodyPr>
          <a:lstStyle/>
          <a:p>
            <a:pPr marL="0" indent="0">
              <a:buNone/>
            </a:pPr>
            <a:r>
              <a:rPr lang="it-IT" sz="5100" b="1" dirty="0" smtClean="0">
                <a:latin typeface="Arial" pitchFamily="34" charset="0"/>
                <a:cs typeface="Arial" pitchFamily="34" charset="0"/>
              </a:rPr>
              <a:t>NUOVI STILI DI VITA</a:t>
            </a:r>
          </a:p>
          <a:p>
            <a:pPr marL="0" indent="0">
              <a:buNone/>
            </a:pPr>
            <a:endParaRPr lang="it-IT" sz="2000" b="1" dirty="0">
              <a:latin typeface="Arial" pitchFamily="34" charset="0"/>
              <a:cs typeface="Arial" pitchFamily="34" charset="0"/>
            </a:endParaRPr>
          </a:p>
          <a:p>
            <a:pPr marL="0" indent="0" algn="just">
              <a:buNone/>
            </a:pPr>
            <a:r>
              <a:rPr lang="it-IT" sz="2500" dirty="0" smtClean="0">
                <a:latin typeface="Arial" pitchFamily="34" charset="0"/>
                <a:cs typeface="Arial" pitchFamily="34" charset="0"/>
              </a:rPr>
              <a:t>L’Amministrazione comunale di Calvagese della Riviera si è da sempre dimostrata attenta  e sensibile alle tematiche relative alla  </a:t>
            </a:r>
            <a:r>
              <a:rPr lang="it-IT" sz="2500" dirty="0">
                <a:latin typeface="Arial" pitchFamily="34" charset="0"/>
                <a:cs typeface="Arial" pitchFamily="34" charset="0"/>
              </a:rPr>
              <a:t>“Promozione dei diritti e opportunità per l’infanzia e l’adolescenza”, </a:t>
            </a:r>
            <a:r>
              <a:rPr lang="it-IT" sz="2500" dirty="0" smtClean="0">
                <a:latin typeface="Arial" pitchFamily="34" charset="0"/>
                <a:cs typeface="Arial" pitchFamily="34" charset="0"/>
              </a:rPr>
              <a:t>all’Informazione, sensibilizzazione e prevenzione sul tema delle dipendenze promuovendo, recentemente, alcuni incontri:</a:t>
            </a:r>
            <a:endParaRPr lang="it-IT" sz="2500" dirty="0">
              <a:latin typeface="Arial" pitchFamily="34" charset="0"/>
              <a:cs typeface="Arial" pitchFamily="34" charset="0"/>
            </a:endParaRPr>
          </a:p>
          <a:p>
            <a:pPr marL="0" indent="0" algn="just">
              <a:buNone/>
            </a:pPr>
            <a:r>
              <a:rPr lang="it-IT" sz="2500" dirty="0">
                <a:latin typeface="Arial" pitchFamily="34" charset="0"/>
                <a:cs typeface="Arial" pitchFamily="34" charset="0"/>
              </a:rPr>
              <a:t> </a:t>
            </a:r>
          </a:p>
          <a:p>
            <a:pPr marL="0" indent="0" algn="just">
              <a:buNone/>
            </a:pPr>
            <a:r>
              <a:rPr lang="it-IT" sz="2500" u="sng" dirty="0">
                <a:latin typeface="Arial" pitchFamily="34" charset="0"/>
                <a:cs typeface="Arial" pitchFamily="34" charset="0"/>
              </a:rPr>
              <a:t>Progetti sul tema “Educazione Alimentare” (L. 285/97)</a:t>
            </a:r>
            <a:endParaRPr lang="it-IT" sz="2500" dirty="0">
              <a:latin typeface="Arial" pitchFamily="34" charset="0"/>
              <a:cs typeface="Arial" pitchFamily="34" charset="0"/>
            </a:endParaRPr>
          </a:p>
          <a:p>
            <a:pPr marL="0" indent="0">
              <a:buNone/>
            </a:pPr>
            <a:r>
              <a:rPr lang="it-IT" sz="2500" dirty="0">
                <a:latin typeface="Arial" pitchFamily="34" charset="0"/>
                <a:cs typeface="Arial" pitchFamily="34" charset="0"/>
              </a:rPr>
              <a:t> </a:t>
            </a:r>
          </a:p>
          <a:p>
            <a:pPr marL="0" lvl="0" indent="0">
              <a:buNone/>
            </a:pPr>
            <a:r>
              <a:rPr lang="it-IT" sz="2500" dirty="0">
                <a:latin typeface="Arial" pitchFamily="34" charset="0"/>
                <a:cs typeface="Arial" pitchFamily="34" charset="0"/>
              </a:rPr>
              <a:t>Seminario </a:t>
            </a:r>
            <a:r>
              <a:rPr lang="it-IT" sz="2500" i="1" dirty="0">
                <a:latin typeface="Arial" pitchFamily="34" charset="0"/>
                <a:cs typeface="Arial" pitchFamily="34" charset="0"/>
              </a:rPr>
              <a:t>“Cibo per il corpo, cibo per l’anima” </a:t>
            </a:r>
            <a:r>
              <a:rPr lang="it-IT" sz="2500" dirty="0" smtClean="0">
                <a:latin typeface="Arial" pitchFamily="34" charset="0"/>
                <a:cs typeface="Arial" pitchFamily="34" charset="0"/>
              </a:rPr>
              <a:t> </a:t>
            </a:r>
          </a:p>
          <a:p>
            <a:pPr marL="0" lvl="0" indent="0">
              <a:buNone/>
            </a:pPr>
            <a:r>
              <a:rPr lang="it-IT" sz="2500" dirty="0" smtClean="0">
                <a:latin typeface="Arial" pitchFamily="34" charset="0"/>
                <a:cs typeface="Arial" pitchFamily="34" charset="0"/>
              </a:rPr>
              <a:t>Relatrici </a:t>
            </a:r>
            <a:r>
              <a:rPr lang="it-IT" sz="2500" dirty="0">
                <a:latin typeface="Arial" pitchFamily="34" charset="0"/>
                <a:cs typeface="Arial" pitchFamily="34" charset="0"/>
              </a:rPr>
              <a:t>: Dott.ssa Carolina Montini (Sociologa) e Dott.ssa Mara </a:t>
            </a:r>
            <a:r>
              <a:rPr lang="it-IT" sz="2500" dirty="0" err="1">
                <a:latin typeface="Arial" pitchFamily="34" charset="0"/>
                <a:cs typeface="Arial" pitchFamily="34" charset="0"/>
              </a:rPr>
              <a:t>Verardi</a:t>
            </a:r>
            <a:r>
              <a:rPr lang="it-IT" sz="2500" dirty="0">
                <a:latin typeface="Arial" pitchFamily="34" charset="0"/>
                <a:cs typeface="Arial" pitchFamily="34" charset="0"/>
              </a:rPr>
              <a:t> (Nutrizionista)</a:t>
            </a:r>
          </a:p>
          <a:p>
            <a:pPr marL="0" indent="0">
              <a:buNone/>
            </a:pPr>
            <a:r>
              <a:rPr lang="it-IT" sz="2500" dirty="0">
                <a:latin typeface="Arial" pitchFamily="34" charset="0"/>
                <a:cs typeface="Arial" pitchFamily="34" charset="0"/>
              </a:rPr>
              <a:t>	</a:t>
            </a:r>
          </a:p>
          <a:p>
            <a:pPr marL="0" lvl="0" indent="0">
              <a:buNone/>
            </a:pPr>
            <a:r>
              <a:rPr lang="it-IT" sz="2500" dirty="0">
                <a:latin typeface="Arial" pitchFamily="34" charset="0"/>
                <a:cs typeface="Arial" pitchFamily="34" charset="0"/>
              </a:rPr>
              <a:t>Seminario </a:t>
            </a:r>
            <a:r>
              <a:rPr lang="it-IT" sz="2500" i="1" dirty="0">
                <a:latin typeface="Arial" pitchFamily="34" charset="0"/>
                <a:cs typeface="Arial" pitchFamily="34" charset="0"/>
              </a:rPr>
              <a:t>“L’alimentazione nel bambino e nell’adolescente”</a:t>
            </a:r>
            <a:endParaRPr lang="it-IT" sz="2500" dirty="0">
              <a:latin typeface="Arial" pitchFamily="34" charset="0"/>
              <a:cs typeface="Arial" pitchFamily="34" charset="0"/>
            </a:endParaRPr>
          </a:p>
          <a:p>
            <a:pPr marL="0" indent="0">
              <a:buNone/>
            </a:pPr>
            <a:r>
              <a:rPr lang="it-IT" sz="2500" dirty="0">
                <a:latin typeface="Arial" pitchFamily="34" charset="0"/>
                <a:cs typeface="Arial" pitchFamily="34" charset="0"/>
              </a:rPr>
              <a:t>Relatrice: Dott.ssa Federica Bigotti (Psicologa)</a:t>
            </a:r>
          </a:p>
          <a:p>
            <a:pPr marL="0" indent="0">
              <a:buNone/>
            </a:pPr>
            <a:endParaRPr lang="it-IT" sz="2500" dirty="0">
              <a:latin typeface="Arial" pitchFamily="34" charset="0"/>
              <a:cs typeface="Arial" pitchFamily="34" charset="0"/>
            </a:endParaRPr>
          </a:p>
          <a:p>
            <a:pPr marL="0" indent="0">
              <a:buNone/>
            </a:pPr>
            <a:r>
              <a:rPr lang="it-IT" sz="2500" u="sng" dirty="0">
                <a:latin typeface="Arial" pitchFamily="34" charset="0"/>
                <a:cs typeface="Arial" pitchFamily="34" charset="0"/>
              </a:rPr>
              <a:t>Progetti sul tema “Sostegno della relazione genitori-figli” (L.285/97 – L. 45/99)</a:t>
            </a:r>
            <a:endParaRPr lang="it-IT" sz="2500" dirty="0">
              <a:latin typeface="Arial" pitchFamily="34" charset="0"/>
              <a:cs typeface="Arial" pitchFamily="34" charset="0"/>
            </a:endParaRPr>
          </a:p>
          <a:p>
            <a:pPr marL="0" indent="0">
              <a:buNone/>
            </a:pPr>
            <a:r>
              <a:rPr lang="it-IT" sz="2500" dirty="0">
                <a:latin typeface="Arial" pitchFamily="34" charset="0"/>
                <a:cs typeface="Arial" pitchFamily="34" charset="0"/>
              </a:rPr>
              <a:t> </a:t>
            </a:r>
          </a:p>
          <a:p>
            <a:pPr marL="0" lvl="0" indent="0">
              <a:buNone/>
            </a:pPr>
            <a:r>
              <a:rPr lang="it-IT" sz="2500" dirty="0">
                <a:latin typeface="Arial" pitchFamily="34" charset="0"/>
                <a:cs typeface="Arial" pitchFamily="34" charset="0"/>
              </a:rPr>
              <a:t>Seminario </a:t>
            </a:r>
            <a:r>
              <a:rPr lang="it-IT" sz="2500" i="1" dirty="0">
                <a:latin typeface="Arial" pitchFamily="34" charset="0"/>
                <a:cs typeface="Arial" pitchFamily="34" charset="0"/>
              </a:rPr>
              <a:t>“Educare oggi: sapere … di non sapere</a:t>
            </a:r>
            <a:endParaRPr lang="it-IT" sz="2500" dirty="0">
              <a:latin typeface="Arial" pitchFamily="34" charset="0"/>
              <a:cs typeface="Arial" pitchFamily="34" charset="0"/>
            </a:endParaRPr>
          </a:p>
          <a:p>
            <a:pPr marL="0" indent="0">
              <a:buNone/>
            </a:pPr>
            <a:r>
              <a:rPr lang="it-IT" sz="2500" dirty="0">
                <a:latin typeface="Arial" pitchFamily="34" charset="0"/>
                <a:cs typeface="Arial" pitchFamily="34" charset="0"/>
              </a:rPr>
              <a:t>Relatore: Dott. Angelo Mattei (Educatore e </a:t>
            </a:r>
            <a:r>
              <a:rPr lang="it-IT" sz="2500" dirty="0" err="1">
                <a:latin typeface="Arial" pitchFamily="34" charset="0"/>
                <a:cs typeface="Arial" pitchFamily="34" charset="0"/>
              </a:rPr>
              <a:t>Counsellor</a:t>
            </a:r>
            <a:r>
              <a:rPr lang="it-IT" sz="2500" dirty="0">
                <a:latin typeface="Arial" pitchFamily="34" charset="0"/>
                <a:cs typeface="Arial" pitchFamily="34" charset="0"/>
              </a:rPr>
              <a:t>)</a:t>
            </a:r>
          </a:p>
          <a:p>
            <a:pPr marL="0" indent="0">
              <a:buNone/>
            </a:pPr>
            <a:endParaRPr lang="it-IT" sz="2500" dirty="0">
              <a:latin typeface="Arial" pitchFamily="34" charset="0"/>
              <a:cs typeface="Arial" pitchFamily="34" charset="0"/>
            </a:endParaRPr>
          </a:p>
          <a:p>
            <a:pPr marL="0" lvl="0" indent="0">
              <a:buNone/>
            </a:pPr>
            <a:r>
              <a:rPr lang="it-IT" sz="2500" dirty="0">
                <a:latin typeface="Arial" pitchFamily="34" charset="0"/>
                <a:cs typeface="Arial" pitchFamily="34" charset="0"/>
              </a:rPr>
              <a:t>Seminario </a:t>
            </a:r>
            <a:r>
              <a:rPr lang="it-IT" sz="2500" i="1" dirty="0">
                <a:latin typeface="Arial" pitchFamily="34" charset="0"/>
                <a:cs typeface="Arial" pitchFamily="34" charset="0"/>
              </a:rPr>
              <a:t>“Le differenze dello stile educativo del padre e della madre: come riscoprire e rivalutare la sensibilità educativa maschile”</a:t>
            </a:r>
            <a:endParaRPr lang="it-IT" sz="2500" dirty="0">
              <a:latin typeface="Arial" pitchFamily="34" charset="0"/>
              <a:cs typeface="Arial" pitchFamily="34" charset="0"/>
            </a:endParaRPr>
          </a:p>
          <a:p>
            <a:pPr marL="0" indent="0">
              <a:buNone/>
            </a:pPr>
            <a:r>
              <a:rPr lang="it-IT" sz="2500" dirty="0">
                <a:latin typeface="Arial" pitchFamily="34" charset="0"/>
                <a:cs typeface="Arial" pitchFamily="34" charset="0"/>
              </a:rPr>
              <a:t>Relatore: Dott. Osvaldo Poli (Psicoterapeuta) </a:t>
            </a:r>
          </a:p>
          <a:p>
            <a:pPr marL="0" indent="0">
              <a:buNone/>
            </a:pPr>
            <a:endParaRPr lang="it-IT" sz="2500" b="1" dirty="0" smtClean="0">
              <a:latin typeface="Arial" pitchFamily="34" charset="0"/>
              <a:cs typeface="Arial" pitchFamily="34" charset="0"/>
            </a:endParaRPr>
          </a:p>
          <a:p>
            <a:pPr marL="0" indent="0">
              <a:buNone/>
            </a:pPr>
            <a:endParaRPr lang="it-IT" sz="2500" dirty="0" smtClean="0">
              <a:latin typeface="Arial" pitchFamily="34" charset="0"/>
              <a:cs typeface="Arial" pitchFamily="34" charset="0"/>
            </a:endParaRPr>
          </a:p>
        </p:txBody>
      </p:sp>
      <p:sp>
        <p:nvSpPr>
          <p:cNvPr id="4" name="Freccia a destra rientrata 3"/>
          <p:cNvSpPr/>
          <p:nvPr/>
        </p:nvSpPr>
        <p:spPr>
          <a:xfrm>
            <a:off x="4355976" y="5877272"/>
            <a:ext cx="4608512" cy="484632"/>
          </a:xfrm>
          <a:prstGeom prst="notch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Nuovi stili di vita</a:t>
            </a:r>
            <a:endParaRPr lang="it-IT" dirty="0"/>
          </a:p>
        </p:txBody>
      </p:sp>
    </p:spTree>
    <p:extLst>
      <p:ext uri="{BB962C8B-B14F-4D97-AF65-F5344CB8AC3E}">
        <p14:creationId xmlns:p14="http://schemas.microsoft.com/office/powerpoint/2010/main" val="14684842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a:ln>
            <a:solidFill>
              <a:srgbClr val="7030A0"/>
            </a:solidFill>
          </a:ln>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3982216" cy="4572000"/>
          </a:xfrm>
        </p:spPr>
        <p:txBody>
          <a:bodyPr>
            <a:normAutofit/>
          </a:bodyPr>
          <a:lstStyle/>
          <a:p>
            <a:pPr marL="0" indent="0">
              <a:buNone/>
            </a:pPr>
            <a:r>
              <a:rPr lang="it-IT" sz="1400" b="1" dirty="0" smtClean="0">
                <a:latin typeface="Arial" pitchFamily="34" charset="0"/>
                <a:cs typeface="Arial" pitchFamily="34" charset="0"/>
              </a:rPr>
              <a:t>CICLO DI INCONTRI SOCIO-FORMATIVI</a:t>
            </a:r>
          </a:p>
          <a:p>
            <a:pPr marL="0" indent="0">
              <a:buNone/>
            </a:pPr>
            <a:endParaRPr lang="it-IT" sz="1200" b="1"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Tale iniziativa ha riscosso notevole successo da parte della cittadinanza intervenuta numerosa sia per l’importanza degli argomenti trattati ma anche per la notevole pubblicizzazione dell’evento.</a:t>
            </a:r>
          </a:p>
          <a:p>
            <a:pPr marL="0" indent="0" algn="just">
              <a:buNone/>
            </a:pPr>
            <a:r>
              <a:rPr lang="it-IT" sz="1200" dirty="0" smtClean="0">
                <a:latin typeface="Arial" pitchFamily="34" charset="0"/>
                <a:cs typeface="Arial" pitchFamily="34" charset="0"/>
              </a:rPr>
              <a:t>La corretta alimentazione promossa a livello di formazione della popolazione ha certamente avuto un riscontro positivo sia da un punto di vista salutistico che di impostazione di uno stile di vita sano.</a:t>
            </a:r>
          </a:p>
          <a:p>
            <a:pPr marL="0" indent="0" algn="just">
              <a:buNone/>
            </a:pPr>
            <a:r>
              <a:rPr lang="it-IT" sz="1200" dirty="0">
                <a:latin typeface="Arial" pitchFamily="34" charset="0"/>
                <a:cs typeface="Arial" pitchFamily="34" charset="0"/>
              </a:rPr>
              <a:t>Concludendo, l’azione nel campo dell’informazione, della prevenzione e della salute pubblica ha da sempre costituito uno degli obiettivi prioritari dell’Amministrazione Comunale di Calvagese della Riviera che si è assunta l’impegno di ampliare il proprio intervento per favorire i bisogni della cittadinanza attraverso una politica di prevenzione e di educazione nella cura della salute e nel miglioramento della qualità di vita.</a:t>
            </a:r>
          </a:p>
          <a:p>
            <a:pPr marL="0" indent="0" algn="just">
              <a:buNone/>
            </a:pPr>
            <a:endParaRPr lang="it-IT" sz="1200" dirty="0" smtClean="0">
              <a:latin typeface="Arial" pitchFamily="34" charset="0"/>
              <a:cs typeface="Arial" pitchFamily="34" charset="0"/>
            </a:endParaRPr>
          </a:p>
          <a:p>
            <a:pPr marL="0" indent="0">
              <a:buNone/>
            </a:pPr>
            <a:endParaRPr lang="it-IT" sz="1200" dirty="0">
              <a:latin typeface="Arial" pitchFamily="34" charset="0"/>
              <a:cs typeface="Arial" pitchFamily="34" charset="0"/>
            </a:endParaRPr>
          </a:p>
        </p:txBody>
      </p:sp>
      <p:pic>
        <p:nvPicPr>
          <p:cNvPr id="8195" name="Picture 3" descr="\\Server-hp\scambio dati\SEGRETERIA\DETERMINE\UTC DETERMINE\llpp\LOCANDI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1477469"/>
            <a:ext cx="4068299" cy="486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7672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251520" y="1534346"/>
            <a:ext cx="4774304" cy="5070304"/>
          </a:xfrm>
        </p:spPr>
        <p:txBody>
          <a:bodyPr>
            <a:noAutofit/>
          </a:bodyPr>
          <a:lstStyle/>
          <a:p>
            <a:pPr marL="0" indent="0">
              <a:buNone/>
            </a:pPr>
            <a:r>
              <a:rPr lang="it-IT" sz="1200" b="1" dirty="0" smtClean="0">
                <a:latin typeface="Arial" pitchFamily="34" charset="0"/>
                <a:cs typeface="Arial" pitchFamily="34" charset="0"/>
              </a:rPr>
              <a:t>INCONTO/CONFRONTO SUL TEMA</a:t>
            </a:r>
          </a:p>
          <a:p>
            <a:pPr marL="0" indent="0">
              <a:buNone/>
            </a:pPr>
            <a:r>
              <a:rPr lang="it-IT" sz="1200" b="1" dirty="0" smtClean="0">
                <a:latin typeface="Arial" pitchFamily="34" charset="0"/>
                <a:cs typeface="Arial" pitchFamily="34" charset="0"/>
              </a:rPr>
              <a:t>GENITORI E FIGLI</a:t>
            </a:r>
          </a:p>
          <a:p>
            <a:pPr marL="0" indent="0">
              <a:buNone/>
            </a:pPr>
            <a:endParaRPr lang="it-IT" sz="1050" dirty="0">
              <a:latin typeface="Arial" pitchFamily="34" charset="0"/>
              <a:cs typeface="Arial" pitchFamily="34" charset="0"/>
            </a:endParaRPr>
          </a:p>
          <a:p>
            <a:pPr marL="0" indent="0" algn="just">
              <a:buNone/>
            </a:pPr>
            <a:r>
              <a:rPr lang="it-IT" sz="1050" dirty="0" smtClean="0">
                <a:latin typeface="Arial" pitchFamily="34" charset="0"/>
                <a:cs typeface="Arial" pitchFamily="34" charset="0"/>
              </a:rPr>
              <a:t>Altro tema importante toccato dall’Amministrazione comunale è stato: </a:t>
            </a:r>
          </a:p>
          <a:p>
            <a:pPr marL="0" indent="0" algn="just">
              <a:buNone/>
            </a:pPr>
            <a:r>
              <a:rPr lang="it-IT" sz="1050" dirty="0" smtClean="0">
                <a:latin typeface="Arial" pitchFamily="34" charset="0"/>
                <a:cs typeface="Arial" pitchFamily="34" charset="0"/>
              </a:rPr>
              <a:t>«Il mondo adulto di Calvagese – tre serate di incontro/confronto sul tema genitori e figli».</a:t>
            </a:r>
          </a:p>
          <a:p>
            <a:pPr marL="0" indent="0" algn="just">
              <a:buNone/>
            </a:pPr>
            <a:r>
              <a:rPr lang="it-IT" sz="1050" dirty="0" smtClean="0">
                <a:latin typeface="Arial" pitchFamily="34" charset="0"/>
                <a:cs typeface="Arial" pitchFamily="34" charset="0"/>
              </a:rPr>
              <a:t>Si è puntato molto sul tema dell’adolescenza.</a:t>
            </a:r>
          </a:p>
          <a:p>
            <a:pPr marL="0" indent="0" algn="just">
              <a:buNone/>
            </a:pPr>
            <a:r>
              <a:rPr lang="it-IT" sz="1050" dirty="0" smtClean="0">
                <a:latin typeface="Arial" pitchFamily="34" charset="0"/>
                <a:cs typeface="Arial" pitchFamily="34" charset="0"/>
              </a:rPr>
              <a:t>Nella </a:t>
            </a:r>
            <a:r>
              <a:rPr lang="it-IT" sz="1050" dirty="0">
                <a:latin typeface="Arial" pitchFamily="34" charset="0"/>
                <a:cs typeface="Arial" pitchFamily="34" charset="0"/>
              </a:rPr>
              <a:t>comunicazione familiare il dialogo, l'ascolto, l'attenzione sono gli elementi fondamentali per la crescita, lo sviluppo e la maturità dei figli</a:t>
            </a:r>
            <a:r>
              <a:rPr lang="it-IT" sz="1050" dirty="0" smtClean="0">
                <a:latin typeface="Arial" pitchFamily="34" charset="0"/>
                <a:cs typeface="Arial" pitchFamily="34" charset="0"/>
              </a:rPr>
              <a:t>.</a:t>
            </a:r>
          </a:p>
          <a:p>
            <a:pPr marL="0" indent="0" algn="just">
              <a:buNone/>
            </a:pPr>
            <a:r>
              <a:rPr lang="it-IT" sz="1050" dirty="0" smtClean="0">
                <a:latin typeface="Arial" pitchFamily="34" charset="0"/>
                <a:cs typeface="Arial" pitchFamily="34" charset="0"/>
              </a:rPr>
              <a:t>Per </a:t>
            </a:r>
            <a:r>
              <a:rPr lang="it-IT" sz="1050" dirty="0">
                <a:latin typeface="Arial" pitchFamily="34" charset="0"/>
                <a:cs typeface="Arial" pitchFamily="34" charset="0"/>
              </a:rPr>
              <a:t>instaurare una comunicazione efficace è importante partire da una dimensione di ascolto, prestando attenzione alle emozioni e alle opinioni che i figli possono esprimere</a:t>
            </a:r>
            <a:r>
              <a:rPr lang="it-IT" sz="1050" dirty="0" smtClean="0">
                <a:latin typeface="Arial" pitchFamily="34" charset="0"/>
                <a:cs typeface="Arial" pitchFamily="34" charset="0"/>
              </a:rPr>
              <a:t>.</a:t>
            </a:r>
          </a:p>
          <a:p>
            <a:pPr marL="0" indent="0" algn="just">
              <a:buNone/>
            </a:pPr>
            <a:r>
              <a:rPr lang="it-IT" sz="1050" dirty="0" smtClean="0">
                <a:latin typeface="Arial" pitchFamily="34" charset="0"/>
                <a:cs typeface="Arial" pitchFamily="34" charset="0"/>
              </a:rPr>
              <a:t>E</a:t>
            </a:r>
            <a:r>
              <a:rPr lang="it-IT" sz="1050" dirty="0">
                <a:latin typeface="Arial" pitchFamily="34" charset="0"/>
                <a:cs typeface="Arial" pitchFamily="34" charset="0"/>
              </a:rPr>
              <a:t>' una modalità di comunicazione che va costruita quotidianamente, con pazienza e attenzione, cominciando dai primi scambi verbali e non verbali</a:t>
            </a:r>
            <a:r>
              <a:rPr lang="it-IT" sz="1050" dirty="0" smtClean="0">
                <a:latin typeface="Arial" pitchFamily="34" charset="0"/>
                <a:cs typeface="Arial" pitchFamily="34" charset="0"/>
              </a:rPr>
              <a:t>.</a:t>
            </a:r>
          </a:p>
          <a:p>
            <a:pPr marL="0" indent="0" algn="just">
              <a:buNone/>
            </a:pPr>
            <a:r>
              <a:rPr lang="it-IT" sz="1050" dirty="0" smtClean="0">
                <a:latin typeface="Arial" pitchFamily="34" charset="0"/>
                <a:cs typeface="Arial" pitchFamily="34" charset="0"/>
              </a:rPr>
              <a:t>Gli incontri hanno tentato di supportare i genitori ed i figli nella gestione di questo rapporto.</a:t>
            </a:r>
            <a:r>
              <a:rPr lang="it-IT" sz="1050" dirty="0">
                <a:latin typeface="Arial" pitchFamily="34" charset="0"/>
                <a:cs typeface="Arial" pitchFamily="34" charset="0"/>
              </a:rPr>
              <a:t> </a:t>
            </a:r>
            <a:endParaRPr lang="it-IT" sz="1050" dirty="0" smtClean="0">
              <a:latin typeface="Arial" pitchFamily="34" charset="0"/>
              <a:cs typeface="Arial" pitchFamily="34" charset="0"/>
            </a:endParaRPr>
          </a:p>
          <a:p>
            <a:pPr marL="0" indent="0" algn="just">
              <a:buNone/>
            </a:pPr>
            <a:r>
              <a:rPr lang="it-IT" sz="1050" dirty="0" smtClean="0">
                <a:latin typeface="Arial" pitchFamily="34" charset="0"/>
                <a:cs typeface="Arial" pitchFamily="34" charset="0"/>
              </a:rPr>
              <a:t>Partendo </a:t>
            </a:r>
            <a:r>
              <a:rPr lang="it-IT" sz="1050" dirty="0">
                <a:latin typeface="Arial" pitchFamily="34" charset="0"/>
                <a:cs typeface="Arial" pitchFamily="34" charset="0"/>
              </a:rPr>
              <a:t>dalle situazioni di difficoltà quotidiana si </a:t>
            </a:r>
            <a:r>
              <a:rPr lang="it-IT" sz="1050" dirty="0" smtClean="0">
                <a:latin typeface="Arial" pitchFamily="34" charset="0"/>
                <a:cs typeface="Arial" pitchFamily="34" charset="0"/>
              </a:rPr>
              <a:t>sono individuati dei </a:t>
            </a:r>
            <a:r>
              <a:rPr lang="it-IT" sz="1050" dirty="0">
                <a:latin typeface="Arial" pitchFamily="34" charset="0"/>
                <a:cs typeface="Arial" pitchFamily="34" charset="0"/>
              </a:rPr>
              <a:t>percorsi per facilitare la comunicazione nel rapporto educativo con i figli, entrare in empatia con loro, acquisire abilità nell'ascolto e nella riformulazione dei messaggi, saper esprimere i sentimenti, negoziare le regole, la disciplina, educare alla gestione dei conflitti. </a:t>
            </a:r>
            <a:br>
              <a:rPr lang="it-IT" sz="1050" dirty="0">
                <a:latin typeface="Arial" pitchFamily="34" charset="0"/>
                <a:cs typeface="Arial" pitchFamily="34" charset="0"/>
              </a:rPr>
            </a:br>
            <a:endParaRPr lang="it-IT" sz="1050" dirty="0" smtClean="0">
              <a:latin typeface="Arial" pitchFamily="34" charset="0"/>
              <a:cs typeface="Arial" pitchFamily="34" charset="0"/>
            </a:endParaRPr>
          </a:p>
          <a:p>
            <a:pPr marL="0" indent="0" algn="just">
              <a:buNone/>
            </a:pPr>
            <a:r>
              <a:rPr lang="it-IT" sz="1050" dirty="0" smtClean="0"/>
              <a:t> </a:t>
            </a:r>
            <a:r>
              <a:rPr lang="it-IT" sz="1050" dirty="0"/>
              <a:t/>
            </a:r>
            <a:br>
              <a:rPr lang="it-IT" sz="1050" dirty="0"/>
            </a:br>
            <a:endParaRPr lang="it-IT" sz="1050" dirty="0">
              <a:latin typeface="Arial" pitchFamily="34" charset="0"/>
              <a:cs typeface="Arial" pitchFamily="34" charset="0"/>
            </a:endParaRPr>
          </a:p>
        </p:txBody>
      </p:sp>
      <p:pic>
        <p:nvPicPr>
          <p:cNvPr id="9219" name="Picture 3" descr="\\Server-hp\scambio dati\SEGRETERIA\DETERMINE\UTC DETERMINE\llpp\Volantini prevenzione dipendenze\Volantino Calvegese adulti 09 color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0528" y="1556793"/>
            <a:ext cx="3503315"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3801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1050" dirty="0"/>
              <a:t>2011 PARTECIPAZIONE AL «PREMIO NAZIONALE COMUNI A 5 STELLE» PROMOSSO DALL’ASSOCIAZIONE DEI COMUNI VIRTUOSI</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p:txBody>
          <a:bodyPr>
            <a:normAutofit/>
          </a:bodyPr>
          <a:lstStyle/>
          <a:p>
            <a:pPr marL="0" indent="0" algn="just">
              <a:buNone/>
            </a:pPr>
            <a:endParaRPr lang="it-IT" sz="900" dirty="0" smtClean="0">
              <a:latin typeface="Arial" pitchFamily="34" charset="0"/>
              <a:cs typeface="Arial" pitchFamily="34" charset="0"/>
            </a:endParaRPr>
          </a:p>
          <a:p>
            <a:pPr marL="0" indent="0" algn="just">
              <a:buNone/>
            </a:pPr>
            <a:r>
              <a:rPr lang="it-IT" sz="1200" b="1" dirty="0" smtClean="0">
                <a:latin typeface="Arial" pitchFamily="34" charset="0"/>
                <a:cs typeface="Arial" pitchFamily="34" charset="0"/>
              </a:rPr>
              <a:t>LA </a:t>
            </a:r>
            <a:r>
              <a:rPr lang="it-IT" sz="1200" b="1" dirty="0">
                <a:latin typeface="Arial" pitchFamily="34" charset="0"/>
                <a:cs typeface="Arial" pitchFamily="34" charset="0"/>
              </a:rPr>
              <a:t>NUOVA RACCOLTA PORTA A PORTA, L’ISOLA ECOLOGICA, LA NUOVA COSCIENZA CIVICA.</a:t>
            </a:r>
          </a:p>
          <a:p>
            <a:pPr marL="0" indent="0" algn="just">
              <a:buNone/>
            </a:pPr>
            <a:r>
              <a:rPr lang="it-IT" sz="1100" dirty="0">
                <a:latin typeface="Arial" pitchFamily="34" charset="0"/>
                <a:cs typeface="Arial" pitchFamily="34" charset="0"/>
              </a:rPr>
              <a:t>Siamo profondamente legati all’ambiente naturale, anche se non ce ne rendiamo sempre conto, e il nostro stato di salute spesso è legato  nel tempo a quello dell’ambiente in cui viviamo. Qualsiasi attività umana determina degli impatti ambientali e lascia una impronta ecologica più o meno pesante. Le attività lavorative, i trasporti, la vita quotidiana domestica utilizzano i servizi e prodotti che hanno differenti impatti, e di cui spesso non si è consapevoli. Da molti fronti differenti si va delineando una visione dei rapporti tra attività antropiche e natura che dall’approccio di sviluppo sostenibile (ossia di crescita economica e di sfruttamento del pianeta che tenga conto anche della natura) sta passando ad uno di decrescita (riduzione dei consumi, risparmio energetico, ricerca di un livello di soddisfacimento di bisogni che sia  possibile anche alle popolazioni del Sud del mondo, con il minor consumo di risorse).</a:t>
            </a:r>
          </a:p>
          <a:p>
            <a:pPr marL="0" indent="0" algn="just">
              <a:buNone/>
            </a:pPr>
            <a:r>
              <a:rPr lang="it-IT" sz="1100" dirty="0">
                <a:latin typeface="Arial" pitchFamily="34" charset="0"/>
                <a:cs typeface="Arial" pitchFamily="34" charset="0"/>
              </a:rPr>
              <a:t>E’ messa in discussione la capacità delle società di continuare la crescita come un moto perpetuo; ma ciò non significa un ritorno alle caverne: significa investire sul risparmio, la riduzione, la riparazione, sulla convivialità, per minimizzare l’impatto delle nostre attività.</a:t>
            </a:r>
          </a:p>
          <a:p>
            <a:pPr marL="0" indent="0" algn="just">
              <a:buNone/>
            </a:pPr>
            <a:r>
              <a:rPr lang="it-IT" sz="1100" dirty="0">
                <a:latin typeface="Arial" pitchFamily="34" charset="0"/>
                <a:cs typeface="Arial" pitchFamily="34" charset="0"/>
              </a:rPr>
              <a:t>In futuro gli sbocchi occupazionali non si troveranno nell’industria petrolifera o della generazione dell’energia, ma nella istallazione  di sistemi di isolamento termico, impianti e fonti rinnovabili decentrale.</a:t>
            </a:r>
          </a:p>
          <a:p>
            <a:pPr marL="0" indent="0" algn="just">
              <a:buNone/>
            </a:pPr>
            <a:r>
              <a:rPr lang="it-IT" sz="1100" dirty="0">
                <a:latin typeface="Arial" pitchFamily="34" charset="0"/>
                <a:cs typeface="Arial" pitchFamily="34" charset="0"/>
              </a:rPr>
              <a:t>L’approccio ad ogni servizio o prodotto ha anche una valenza educativa anche per la gestione dei </a:t>
            </a:r>
            <a:r>
              <a:rPr lang="it-IT" sz="1100" dirty="0" smtClean="0">
                <a:latin typeface="Arial" pitchFamily="34" charset="0"/>
                <a:cs typeface="Arial" pitchFamily="34" charset="0"/>
              </a:rPr>
              <a:t>rifiuti, </a:t>
            </a:r>
            <a:r>
              <a:rPr lang="it-IT" sz="1100" dirty="0">
                <a:latin typeface="Arial" pitchFamily="34" charset="0"/>
                <a:cs typeface="Arial" pitchFamily="34" charset="0"/>
              </a:rPr>
              <a:t>i sistemi di smaltimento sono importanti ma secondari, se non si sono prima decise le forme per ridurre i rifiuti, separarli e indirizzarli nel modo corretto al riutilizzo e riciclaggio.</a:t>
            </a:r>
          </a:p>
          <a:p>
            <a:pPr marL="0" indent="0" algn="just">
              <a:buNone/>
            </a:pPr>
            <a:r>
              <a:rPr lang="it-IT" sz="1100" dirty="0">
                <a:latin typeface="Arial" pitchFamily="34" charset="0"/>
                <a:cs typeface="Arial" pitchFamily="34" charset="0"/>
              </a:rPr>
              <a:t>E’ necessario coinvolgere i cittadini nella gestione dei rifiuti, dalle abitudini alla loro raccolta, e richiedere loro un impegno diretto, perché nessuna soluzione tecnologica riesce se non c’è una partecipazione della comunità.</a:t>
            </a:r>
          </a:p>
          <a:p>
            <a:pPr marL="0" indent="0" algn="just">
              <a:buNone/>
            </a:pPr>
            <a:r>
              <a:rPr lang="it-IT" sz="1100" dirty="0">
                <a:latin typeface="Arial" pitchFamily="34" charset="0"/>
                <a:cs typeface="Arial" pitchFamily="34" charset="0"/>
              </a:rPr>
              <a:t>Il primo modo per fare educazione all’ambiente con i rifiuti è quello di avvicinarli all’abitazione, e di far vedere cosa c’è nel sacco. Inoltre devono essere responsabilizzati i singoli comportamenti.</a:t>
            </a:r>
          </a:p>
          <a:p>
            <a:pPr marL="0" indent="0" algn="just">
              <a:buNone/>
            </a:pPr>
            <a:r>
              <a:rPr lang="it-IT" sz="1100" dirty="0">
                <a:latin typeface="Arial" pitchFamily="34" charset="0"/>
                <a:cs typeface="Arial" pitchFamily="34" charset="0"/>
              </a:rPr>
              <a:t>Dal 2 novembre 2006 ad opera della Società Garda Uno, incaricata dall’Amministrazione Comunale,  sono stati introdotti rilevanti cambiamenti nei servizi di raccolta dei rifiuti, allo scopo di istituire la raccolta porta a porta e ridurre i flussi destinati a smaltimento.</a:t>
            </a:r>
          </a:p>
          <a:p>
            <a:pPr marL="0" indent="0">
              <a:buNone/>
            </a:pPr>
            <a:endParaRPr lang="it-IT" sz="900" dirty="0">
              <a:latin typeface="Arial" pitchFamily="34" charset="0"/>
              <a:cs typeface="Arial" pitchFamily="34" charset="0"/>
            </a:endParaRPr>
          </a:p>
        </p:txBody>
      </p:sp>
      <p:sp>
        <p:nvSpPr>
          <p:cNvPr id="4" name="Freccia a destra rientrata 3"/>
          <p:cNvSpPr/>
          <p:nvPr/>
        </p:nvSpPr>
        <p:spPr>
          <a:xfrm>
            <a:off x="4191247" y="5618101"/>
            <a:ext cx="4608512" cy="484632"/>
          </a:xfrm>
          <a:prstGeom prst="notch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Ecologia e Ambiente</a:t>
            </a:r>
            <a:endParaRPr lang="it-IT" dirty="0"/>
          </a:p>
        </p:txBody>
      </p:sp>
    </p:spTree>
    <p:extLst>
      <p:ext uri="{BB962C8B-B14F-4D97-AF65-F5344CB8AC3E}">
        <p14:creationId xmlns:p14="http://schemas.microsoft.com/office/powerpoint/2010/main" val="19046510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4126232" cy="4572000"/>
          </a:xfrm>
        </p:spPr>
        <p:txBody>
          <a:bodyPr>
            <a:normAutofit fontScale="92500"/>
          </a:bodyPr>
          <a:lstStyle/>
          <a:p>
            <a:pPr marL="0" indent="0">
              <a:buNone/>
            </a:pPr>
            <a:r>
              <a:rPr lang="it-IT" sz="1400" b="1" dirty="0" smtClean="0">
                <a:latin typeface="Arial" pitchFamily="34" charset="0"/>
                <a:cs typeface="Arial" pitchFamily="34" charset="0"/>
              </a:rPr>
              <a:t>SALUTE E PREVENZIONE</a:t>
            </a:r>
          </a:p>
          <a:p>
            <a:pPr marL="0" indent="0">
              <a:buNone/>
            </a:pPr>
            <a:endParaRPr lang="it-IT" sz="1400" b="1" dirty="0"/>
          </a:p>
          <a:p>
            <a:pPr marL="0" indent="0" algn="just">
              <a:buNone/>
            </a:pPr>
            <a:r>
              <a:rPr lang="it-IT" sz="1200" dirty="0" smtClean="0">
                <a:latin typeface="Arial" pitchFamily="34" charset="0"/>
                <a:cs typeface="Arial" pitchFamily="34" charset="0"/>
              </a:rPr>
              <a:t>In collaborazione con l’Associazione Donne Operate al Seno e con il reparto di oncologia dell’Ospedale di Castiglione delle Stiviere l’Amministrazione Comunale ha organizzato il 20 settembre 2006, insieme all’Associazione di Volontariato «Argento Vivo», un incontro sul tema «Tumore alla mammella: conoscere, prevenire e curare» con il cortese intervento della dr.ssa </a:t>
            </a:r>
            <a:r>
              <a:rPr lang="it-IT" sz="1200" dirty="0" err="1" smtClean="0">
                <a:latin typeface="Arial" pitchFamily="34" charset="0"/>
                <a:cs typeface="Arial" pitchFamily="34" charset="0"/>
              </a:rPr>
              <a:t>Bertazzo</a:t>
            </a:r>
            <a:r>
              <a:rPr lang="it-IT" sz="1200" dirty="0" smtClean="0">
                <a:latin typeface="Arial" pitchFamily="34" charset="0"/>
                <a:cs typeface="Arial" pitchFamily="34" charset="0"/>
              </a:rPr>
              <a:t>.</a:t>
            </a:r>
          </a:p>
          <a:p>
            <a:pPr marL="0" indent="0" algn="just">
              <a:buNone/>
            </a:pPr>
            <a:r>
              <a:rPr lang="it-IT" sz="1200" dirty="0" smtClean="0">
                <a:latin typeface="Arial" pitchFamily="34" charset="0"/>
                <a:cs typeface="Arial" pitchFamily="34" charset="0"/>
              </a:rPr>
              <a:t>Sono intervenuti il dr. Claudio Pagliari, primario senologo, il dr. Franco Figli responsabile </a:t>
            </a:r>
            <a:r>
              <a:rPr lang="it-IT" sz="1200" dirty="0" err="1" smtClean="0">
                <a:latin typeface="Arial" pitchFamily="34" charset="0"/>
                <a:cs typeface="Arial" pitchFamily="34" charset="0"/>
              </a:rPr>
              <a:t>day</a:t>
            </a:r>
            <a:r>
              <a:rPr lang="it-IT" sz="1200" dirty="0" smtClean="0">
                <a:latin typeface="Arial" pitchFamily="34" charset="0"/>
                <a:cs typeface="Arial" pitchFamily="34" charset="0"/>
              </a:rPr>
              <a:t> hospital di oncologia e il dr. Giovanni </a:t>
            </a:r>
            <a:r>
              <a:rPr lang="it-IT" sz="1200" dirty="0" err="1" smtClean="0">
                <a:latin typeface="Arial" pitchFamily="34" charset="0"/>
                <a:cs typeface="Arial" pitchFamily="34" charset="0"/>
              </a:rPr>
              <a:t>Tonoli</a:t>
            </a:r>
            <a:r>
              <a:rPr lang="it-IT" sz="1200" dirty="0" smtClean="0">
                <a:latin typeface="Arial" pitchFamily="34" charset="0"/>
                <a:cs typeface="Arial" pitchFamily="34" charset="0"/>
              </a:rPr>
              <a:t> aiuto oncologo , sul tema «Trattamento conservativo del tumore mammario. Una nuova filosofia».</a:t>
            </a:r>
          </a:p>
          <a:p>
            <a:pPr marL="0" indent="0" algn="just">
              <a:buNone/>
            </a:pPr>
            <a:r>
              <a:rPr lang="it-IT" sz="1200" dirty="0" smtClean="0">
                <a:latin typeface="Arial" pitchFamily="34" charset="0"/>
                <a:cs typeface="Arial" pitchFamily="34" charset="0"/>
              </a:rPr>
              <a:t>Inoltre, sono stati distinti i fattori di rischio non modificabili, come l’età, le gravidanze tardive, vita fertile lunga, e i fattori modificabili, ossia su cui si può intervenire, quali l’obesità, la scarsa attività fisica, terapie ormonali ed altri.</a:t>
            </a:r>
          </a:p>
          <a:p>
            <a:pPr marL="0" indent="0" algn="just">
              <a:buNone/>
            </a:pPr>
            <a:r>
              <a:rPr lang="it-IT" sz="1200" dirty="0" smtClean="0">
                <a:latin typeface="Arial" pitchFamily="34" charset="0"/>
                <a:cs typeface="Arial" pitchFamily="34" charset="0"/>
              </a:rPr>
              <a:t>E’ stato sottolineato che il primo passo per una efficacie azione di prevenzione sta in uno stile di vita basato sulla qualità dell’alimentazione e l’importanza di un’attività fisica regolare.</a:t>
            </a:r>
          </a:p>
          <a:p>
            <a:pPr marL="0" indent="0" algn="just">
              <a:buNone/>
            </a:pPr>
            <a:r>
              <a:rPr lang="it-IT" sz="1200" dirty="0" smtClean="0">
                <a:latin typeface="Arial" pitchFamily="34" charset="0"/>
                <a:cs typeface="Arial" pitchFamily="34" charset="0"/>
              </a:rPr>
              <a:t>La serata è stata un vero successo: grande affluenza di pubblico e vivo interesse hanno premiato l’iniziativa.</a:t>
            </a:r>
          </a:p>
          <a:p>
            <a:pPr marL="0" indent="0" algn="just">
              <a:buNone/>
            </a:pPr>
            <a:r>
              <a:rPr lang="it-IT" sz="1200" dirty="0" smtClean="0">
                <a:latin typeface="Arial" pitchFamily="34" charset="0"/>
                <a:cs typeface="Arial" pitchFamily="34" charset="0"/>
              </a:rPr>
              <a:t>Molte sono state le domande e preziose le informazioni fornite dai medici.</a:t>
            </a:r>
          </a:p>
          <a:p>
            <a:pPr marL="0" indent="0" algn="just">
              <a:buNone/>
            </a:pPr>
            <a:endParaRPr lang="it-IT" sz="1400" dirty="0"/>
          </a:p>
          <a:p>
            <a:pPr marL="0" indent="0">
              <a:buNone/>
            </a:pPr>
            <a:endParaRPr lang="it-IT" sz="1400" b="1" dirty="0" smtClean="0"/>
          </a:p>
        </p:txBody>
      </p:sp>
      <p:pic>
        <p:nvPicPr>
          <p:cNvPr id="4098" name="Picture 2" descr="Pressi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772816"/>
            <a:ext cx="4104456"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3751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3910208" cy="4572000"/>
          </a:xfrm>
        </p:spPr>
        <p:txBody>
          <a:bodyPr>
            <a:normAutofit fontScale="92500"/>
          </a:bodyPr>
          <a:lstStyle/>
          <a:p>
            <a:pPr marL="0" indent="0">
              <a:buNone/>
            </a:pPr>
            <a:r>
              <a:rPr lang="it-IT" sz="1200" b="1" dirty="0" smtClean="0">
                <a:latin typeface="Arial" pitchFamily="34" charset="0"/>
                <a:cs typeface="Arial" pitchFamily="34" charset="0"/>
              </a:rPr>
              <a:t>LO SCREENING PER LA DIAGNOSI PRECOCE DEI TUMORI DEL COLON RETTO</a:t>
            </a:r>
          </a:p>
          <a:p>
            <a:pPr marL="0" indent="0">
              <a:buNone/>
            </a:pPr>
            <a:endParaRPr lang="it-IT" sz="1200" b="1" dirty="0">
              <a:latin typeface="Arial" pitchFamily="34" charset="0"/>
              <a:cs typeface="Arial" pitchFamily="34" charset="0"/>
            </a:endParaRPr>
          </a:p>
          <a:p>
            <a:pPr marL="0" indent="0" algn="just">
              <a:buNone/>
            </a:pPr>
            <a:r>
              <a:rPr lang="it-IT" sz="1200" dirty="0" smtClean="0">
                <a:latin typeface="Arial" pitchFamily="34" charset="0"/>
                <a:cs typeface="Arial" pitchFamily="34" charset="0"/>
              </a:rPr>
              <a:t>Con lettera aperta del sindaco rivolta ai cittadini di Calvagese di età compresa fra i 50 e i 69 anni, pubblicata sul notiziario comunale di informazione del 2007, la Sig.ra Ivana </a:t>
            </a:r>
            <a:r>
              <a:rPr lang="it-IT" sz="1200" dirty="0" err="1" smtClean="0">
                <a:latin typeface="Arial" pitchFamily="34" charset="0"/>
                <a:cs typeface="Arial" pitchFamily="34" charset="0"/>
              </a:rPr>
              <a:t>Palestri</a:t>
            </a:r>
            <a:r>
              <a:rPr lang="it-IT" sz="1200" dirty="0" smtClean="0">
                <a:latin typeface="Arial" pitchFamily="34" charset="0"/>
                <a:cs typeface="Arial" pitchFamily="34" charset="0"/>
              </a:rPr>
              <a:t> invitava la popolazione ad effettuare «lo screening per la diagnosi precoce dei tumori del colon retto».</a:t>
            </a:r>
          </a:p>
          <a:p>
            <a:pPr marL="0" indent="0" algn="just">
              <a:buNone/>
            </a:pPr>
            <a:endParaRPr lang="it-IT" sz="1200" dirty="0">
              <a:latin typeface="Arial" pitchFamily="34" charset="0"/>
              <a:cs typeface="Arial" pitchFamily="34" charset="0"/>
            </a:endParaRPr>
          </a:p>
          <a:p>
            <a:pPr marL="0" indent="0" algn="just">
              <a:buNone/>
            </a:pPr>
            <a:r>
              <a:rPr lang="it-IT" sz="1200" i="1" dirty="0" smtClean="0">
                <a:latin typeface="Arial" pitchFamily="34" charset="0"/>
                <a:cs typeface="Arial" pitchFamily="34" charset="0"/>
              </a:rPr>
              <a:t>«Caro cittadino/a </a:t>
            </a:r>
          </a:p>
          <a:p>
            <a:pPr marL="0" indent="0" algn="just">
              <a:buNone/>
            </a:pPr>
            <a:r>
              <a:rPr lang="it-IT" sz="1200" i="1" dirty="0" smtClean="0">
                <a:latin typeface="Arial" pitchFamily="34" charset="0"/>
                <a:cs typeface="Arial" pitchFamily="34" charset="0"/>
              </a:rPr>
              <a:t>Ti informo che l’Azienda Sanitaria Locale di Brescia, ha organizzato, in collaborazione con il Tuo medico di famiglia e la farmacia, un programma di diagnosi precoce per la prevenzione del tumore dell’intestino.</a:t>
            </a:r>
          </a:p>
          <a:p>
            <a:pPr marL="0" indent="0" algn="just">
              <a:buNone/>
            </a:pPr>
            <a:r>
              <a:rPr lang="it-IT" sz="1200" i="1" dirty="0" smtClean="0">
                <a:latin typeface="Arial" pitchFamily="34" charset="0"/>
                <a:cs typeface="Arial" pitchFamily="34" charset="0"/>
              </a:rPr>
              <a:t>Anche il comune di Calvagese della Riviera, insieme ad altri Comuni del Distretto del lago di Garda, sostiene questo progetto perché lo ritiene importante per la tutela della Tua salute.</a:t>
            </a:r>
          </a:p>
          <a:p>
            <a:pPr marL="0" indent="0" algn="just">
              <a:buNone/>
            </a:pPr>
            <a:r>
              <a:rPr lang="it-IT" sz="1200" i="1" dirty="0" smtClean="0">
                <a:latin typeface="Arial" pitchFamily="34" charset="0"/>
                <a:cs typeface="Arial" pitchFamily="34" charset="0"/>
              </a:rPr>
              <a:t>Riceverai in questi giorni  una lettera da parte dell’Asl che Ti invita a partecipare a questa iniziativa e ad eseguire il test di controllo ritirando il materiale necessario presso la farmacia di Calvagese della Riviera.</a:t>
            </a:r>
          </a:p>
          <a:p>
            <a:pPr marL="0" indent="0" algn="just">
              <a:buNone/>
            </a:pPr>
            <a:r>
              <a:rPr lang="it-IT" sz="1200" i="1" dirty="0" smtClean="0">
                <a:latin typeface="Arial" pitchFamily="34" charset="0"/>
                <a:cs typeface="Arial" pitchFamily="34" charset="0"/>
              </a:rPr>
              <a:t>Anch’io in qualità di Sindaco del Comune condivido questa iniziativa e Ti sollecito ed eseguire l’esame di screening.»</a:t>
            </a:r>
          </a:p>
          <a:p>
            <a:pPr marL="0" indent="0" algn="just">
              <a:buNone/>
            </a:pPr>
            <a:endParaRPr lang="it-IT" sz="1200" dirty="0" smtClean="0">
              <a:latin typeface="Arial" pitchFamily="34" charset="0"/>
              <a:cs typeface="Arial" pitchFamily="34" charset="0"/>
            </a:endParaRPr>
          </a:p>
          <a:p>
            <a:pPr marL="0" indent="0" algn="just">
              <a:buNone/>
            </a:pPr>
            <a:endParaRPr lang="it-IT" sz="1200" dirty="0">
              <a:latin typeface="Arial" pitchFamily="34" charset="0"/>
              <a:cs typeface="Arial" pitchFamily="34" charset="0"/>
            </a:endParaRPr>
          </a:p>
          <a:p>
            <a:pPr marL="0" indent="0" algn="just">
              <a:buNone/>
            </a:pPr>
            <a:endParaRPr lang="it-IT" sz="1200" dirty="0" smtClean="0">
              <a:latin typeface="Arial" pitchFamily="34" charset="0"/>
              <a:cs typeface="Arial" pitchFamily="34" charset="0"/>
            </a:endParaRPr>
          </a:p>
        </p:txBody>
      </p:sp>
      <p:pic>
        <p:nvPicPr>
          <p:cNvPr id="5122" name="Picture 2" descr="http://1.bp.blogspot.com/-sonTRQ2p4WU/TZ7dUxgMBRI/AAAAAAAAAqI/SjC6HloStss/s1600/medici.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069974"/>
            <a:ext cx="3448050" cy="345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67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6286472" cy="4710264"/>
          </a:xfrm>
        </p:spPr>
        <p:txBody>
          <a:bodyPr>
            <a:normAutofit fontScale="85000" lnSpcReduction="20000"/>
          </a:bodyPr>
          <a:lstStyle/>
          <a:p>
            <a:pPr marL="0" indent="0">
              <a:buNone/>
            </a:pPr>
            <a:r>
              <a:rPr lang="it-IT" sz="1700" b="1" dirty="0" smtClean="0">
                <a:latin typeface="Arial" pitchFamily="34" charset="0"/>
                <a:cs typeface="Arial" pitchFamily="34" charset="0"/>
              </a:rPr>
              <a:t>ASSOCIAZIONE DI VOLONTARIATO </a:t>
            </a:r>
          </a:p>
          <a:p>
            <a:pPr marL="0" indent="0">
              <a:buNone/>
            </a:pPr>
            <a:r>
              <a:rPr lang="it-IT" sz="1700" b="1" dirty="0" smtClean="0">
                <a:latin typeface="Arial" pitchFamily="34" charset="0"/>
                <a:cs typeface="Arial" pitchFamily="34" charset="0"/>
              </a:rPr>
              <a:t>«ARGENTO VIVO»</a:t>
            </a:r>
          </a:p>
          <a:p>
            <a:pPr marL="0" indent="0">
              <a:buNone/>
            </a:pPr>
            <a:endParaRPr lang="it-IT" sz="1200" b="1"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Grazie all’interessamento con deliberazione di Giunta Comunale n. 110 del 07.08.2007 è stato approvato il progetto pilota «Percorsi di volontariato tra il Comune di Calvagese della Riviera e l’associazione di volontariato «Argento Vivo».</a:t>
            </a:r>
          </a:p>
          <a:p>
            <a:pPr marL="0" indent="0" algn="just">
              <a:buNone/>
            </a:pPr>
            <a:r>
              <a:rPr lang="it-IT" sz="1200" dirty="0" smtClean="0">
                <a:latin typeface="Arial" pitchFamily="34" charset="0"/>
                <a:cs typeface="Arial" pitchFamily="34" charset="0"/>
              </a:rPr>
              <a:t>Tra gli obiettivi che il presente progetto persegue nell’ambito delle politiche per gli anziani si evidenzia la promozione della socializzazione quale misura di contrasto all’isolamento e al disagio delle terza età dando significato e qualità al tempo anche attraverso iniziative che favoriscano i rapporti inter-generazionali.</a:t>
            </a:r>
          </a:p>
          <a:p>
            <a:pPr marL="0" indent="0" algn="just">
              <a:buNone/>
            </a:pPr>
            <a:r>
              <a:rPr lang="it-IT" sz="1200" dirty="0" smtClean="0">
                <a:latin typeface="Arial" pitchFamily="34" charset="0"/>
                <a:cs typeface="Arial" pitchFamily="34" charset="0"/>
              </a:rPr>
              <a:t>Gli interventi sono mirati per contrastare la difficoltà riferita all’emergere sempre più massiccio di situazioni di anziani soli, privi di rete parentale, non più in grado di provvedere a se stessi ed ai propri interessi a causa dei disturbi cognitivi o in condizioni di povertà non solo economicamente intesa, ma intesa come povertà di relazione collegata alla situazione di isolamento, di sofferenza psicologica o di malattia.</a:t>
            </a:r>
          </a:p>
          <a:p>
            <a:pPr marL="0" indent="0" algn="just">
              <a:buNone/>
            </a:pPr>
            <a:r>
              <a:rPr lang="it-IT" sz="1200" dirty="0" smtClean="0">
                <a:latin typeface="Arial" pitchFamily="34" charset="0"/>
                <a:cs typeface="Arial" pitchFamily="34" charset="0"/>
              </a:rPr>
              <a:t>Attraverso il coinvolgimento dei volontari è stato possibile attivare servizi quali:</a:t>
            </a:r>
          </a:p>
          <a:p>
            <a:pPr algn="just">
              <a:buFontTx/>
              <a:buChar char="-"/>
            </a:pPr>
            <a:r>
              <a:rPr lang="it-IT" sz="1200" dirty="0" smtClean="0">
                <a:latin typeface="Arial" pitchFamily="34" charset="0"/>
                <a:cs typeface="Arial" pitchFamily="34" charset="0"/>
              </a:rPr>
              <a:t>Servizio trasporto anziani e disabili</a:t>
            </a:r>
          </a:p>
          <a:p>
            <a:pPr algn="just">
              <a:buFontTx/>
              <a:buChar char="-"/>
            </a:pPr>
            <a:r>
              <a:rPr lang="it-IT" sz="1200" dirty="0" smtClean="0">
                <a:latin typeface="Arial" pitchFamily="34" charset="0"/>
                <a:cs typeface="Arial" pitchFamily="34" charset="0"/>
              </a:rPr>
              <a:t>Servizio di sorveglianza ed assistenza sullo scuolabus per mezzo dei «»Nonni vigili»</a:t>
            </a:r>
          </a:p>
          <a:p>
            <a:pPr algn="just">
              <a:buFontTx/>
              <a:buChar char="-"/>
            </a:pPr>
            <a:r>
              <a:rPr lang="it-IT" sz="1200" dirty="0" smtClean="0">
                <a:latin typeface="Arial" pitchFamily="34" charset="0"/>
                <a:cs typeface="Arial" pitchFamily="34" charset="0"/>
              </a:rPr>
              <a:t>Servizio di sorveglianza all’ingresso e all’uscita degli alunni presso le scuole, nonché la sorveglianza dei giardini pubblici</a:t>
            </a:r>
          </a:p>
          <a:p>
            <a:pPr algn="just">
              <a:buFontTx/>
              <a:buChar char="-"/>
            </a:pPr>
            <a:r>
              <a:rPr lang="it-IT" sz="1200" dirty="0" smtClean="0">
                <a:latin typeface="Arial" pitchFamily="34" charset="0"/>
                <a:cs typeface="Arial" pitchFamily="34" charset="0"/>
              </a:rPr>
              <a:t>Assistenza infermieristica</a:t>
            </a:r>
          </a:p>
          <a:p>
            <a:pPr algn="just">
              <a:buFontTx/>
              <a:buChar char="-"/>
            </a:pPr>
            <a:r>
              <a:rPr lang="it-IT" sz="1200" dirty="0" smtClean="0">
                <a:latin typeface="Arial" pitchFamily="34" charset="0"/>
                <a:cs typeface="Arial" pitchFamily="34" charset="0"/>
              </a:rPr>
              <a:t>Servizio di compagnia a persone sole</a:t>
            </a:r>
          </a:p>
          <a:p>
            <a:pPr algn="just">
              <a:buFontTx/>
              <a:buChar char="-"/>
            </a:pPr>
            <a:r>
              <a:rPr lang="it-IT" sz="1200" dirty="0" smtClean="0">
                <a:latin typeface="Arial" pitchFamily="34" charset="0"/>
                <a:cs typeface="Arial" pitchFamily="34" charset="0"/>
              </a:rPr>
              <a:t>Assistenza nelle piccole manutenzioni domestiche</a:t>
            </a:r>
          </a:p>
          <a:p>
            <a:pPr algn="just">
              <a:buFontTx/>
              <a:buChar char="-"/>
            </a:pPr>
            <a:r>
              <a:rPr lang="it-IT" sz="1200" dirty="0" smtClean="0">
                <a:latin typeface="Arial" pitchFamily="34" charset="0"/>
                <a:cs typeface="Arial" pitchFamily="34" charset="0"/>
              </a:rPr>
              <a:t>Corsi di alfabetizzazione rivolti a persone di cittadinanza straniera</a:t>
            </a:r>
          </a:p>
          <a:p>
            <a:pPr algn="just">
              <a:buFontTx/>
              <a:buChar char="-"/>
            </a:pPr>
            <a:r>
              <a:rPr lang="it-IT" sz="1200" dirty="0" smtClean="0">
                <a:latin typeface="Arial" pitchFamily="34" charset="0"/>
                <a:cs typeface="Arial" pitchFamily="34" charset="0"/>
              </a:rPr>
              <a:t>Percorsi di formazione di pronto intervento e primo soccorso rivolti ai volontari e cittadini</a:t>
            </a:r>
          </a:p>
          <a:p>
            <a:pPr algn="just">
              <a:buFontTx/>
              <a:buChar char="-"/>
            </a:pPr>
            <a:r>
              <a:rPr lang="it-IT" sz="1200" dirty="0" smtClean="0">
                <a:latin typeface="Arial" pitchFamily="34" charset="0"/>
                <a:cs typeface="Arial" pitchFamily="34" charset="0"/>
              </a:rPr>
              <a:t>Promozione di incontri sui temi della salute: prevenzione e benessere.</a:t>
            </a:r>
          </a:p>
          <a:p>
            <a:pPr marL="0" indent="0" algn="just">
              <a:buNone/>
            </a:pPr>
            <a:r>
              <a:rPr lang="it-IT" sz="1200" dirty="0" smtClean="0">
                <a:latin typeface="Arial" pitchFamily="34" charset="0"/>
                <a:cs typeface="Arial" pitchFamily="34" charset="0"/>
              </a:rPr>
              <a:t>Attraverso l’attuazione del «Progetto Pilota» l’Amministrazione Comunale di Calvagese della Riviera ha voluto costruire una rete di interventi a diverso livello, centrato sulla ricostruzione del tessuto sociale e del controllo del territorio, sul quale innestare gli interventi sinergici dell’Associazione «Argento Vivo».</a:t>
            </a:r>
          </a:p>
          <a:p>
            <a:pPr marL="0" indent="0" algn="just">
              <a:buNone/>
            </a:pPr>
            <a:r>
              <a:rPr lang="it-IT" sz="1200" dirty="0" smtClean="0">
                <a:latin typeface="Arial" pitchFamily="34" charset="0"/>
                <a:cs typeface="Arial" pitchFamily="34" charset="0"/>
              </a:rPr>
              <a:t>Attraverso la realizzazione del Progetto si è garantito alle persone coinvolte direttamente una partecipazione attiva alla vita sociale e culturale della comunità in cui vivono, recuperandone le esperienze di vita oltre alle diverse competenze professionali.</a:t>
            </a:r>
          </a:p>
          <a:p>
            <a:pPr marL="0" indent="0" algn="just">
              <a:buNone/>
            </a:pPr>
            <a:endParaRPr lang="it-IT" sz="1200" dirty="0" smtClean="0">
              <a:latin typeface="Arial" pitchFamily="34" charset="0"/>
              <a:cs typeface="Arial" pitchFamily="34" charset="0"/>
            </a:endParaRPr>
          </a:p>
          <a:p>
            <a:pPr algn="just">
              <a:buFontTx/>
              <a:buChar char="-"/>
            </a:pPr>
            <a:endParaRPr lang="it-IT" sz="1200" dirty="0" smtClean="0">
              <a:latin typeface="Arial" pitchFamily="34" charset="0"/>
              <a:cs typeface="Arial" pitchFamily="34" charset="0"/>
            </a:endParaRPr>
          </a:p>
          <a:p>
            <a:pPr algn="just">
              <a:buFontTx/>
              <a:buChar char="-"/>
            </a:pPr>
            <a:endParaRPr lang="it-IT" sz="1200" dirty="0" smtClean="0">
              <a:latin typeface="Arial" pitchFamily="34" charset="0"/>
              <a:cs typeface="Arial" pitchFamily="34" charset="0"/>
            </a:endParaRPr>
          </a:p>
          <a:p>
            <a:pPr algn="just">
              <a:buFontTx/>
              <a:buChar char="-"/>
            </a:pPr>
            <a:endParaRPr lang="it-IT" sz="1200" dirty="0">
              <a:latin typeface="Arial" pitchFamily="34" charset="0"/>
              <a:cs typeface="Arial" pitchFamily="34" charset="0"/>
            </a:endParaRPr>
          </a:p>
        </p:txBody>
      </p:sp>
      <p:pic>
        <p:nvPicPr>
          <p:cNvPr id="4098" name="Picture 2" descr="\\Server-hp\scambio dati\SEGRETERIA\DETERMINE\UTC DETERMINE\llpp\MARCO\RODOLF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680" y="1484784"/>
            <a:ext cx="2197566" cy="161187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Server-hp\scambio dati\varie\fotografie varie\festa anziani\festa anziani18nov2005 carzago\IMG_09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7387" y="3212976"/>
            <a:ext cx="2359429" cy="3145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7880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5350368" cy="4572000"/>
          </a:xfrm>
        </p:spPr>
        <p:txBody>
          <a:bodyPr>
            <a:normAutofit/>
          </a:bodyPr>
          <a:lstStyle/>
          <a:p>
            <a:pPr marL="0" indent="0">
              <a:buNone/>
            </a:pPr>
            <a:r>
              <a:rPr lang="it-IT" sz="1400" b="1" dirty="0" smtClean="0">
                <a:latin typeface="Arial" pitchFamily="34" charset="0"/>
                <a:cs typeface="Arial" pitchFamily="34" charset="0"/>
              </a:rPr>
              <a:t>SERVIZIO DI TRASPORTO ANZIANI E DISABILI</a:t>
            </a:r>
          </a:p>
          <a:p>
            <a:pPr marL="0" indent="0">
              <a:buNone/>
            </a:pPr>
            <a:endParaRPr lang="it-IT" sz="1400" b="1" dirty="0">
              <a:latin typeface="Arial" pitchFamily="34" charset="0"/>
              <a:cs typeface="Arial" pitchFamily="34" charset="0"/>
            </a:endParaRPr>
          </a:p>
          <a:p>
            <a:pPr marL="0" indent="0" algn="just">
              <a:buNone/>
            </a:pPr>
            <a:r>
              <a:rPr lang="it-IT" sz="1200" dirty="0">
                <a:latin typeface="Arial" pitchFamily="34" charset="0"/>
                <a:cs typeface="Arial" pitchFamily="34" charset="0"/>
              </a:rPr>
              <a:t>Con deliberazione di Giunta Comunale n. 110 del </a:t>
            </a:r>
            <a:r>
              <a:rPr lang="it-IT" sz="1200" dirty="0" smtClean="0">
                <a:latin typeface="Arial" pitchFamily="34" charset="0"/>
                <a:cs typeface="Arial" pitchFamily="34" charset="0"/>
              </a:rPr>
              <a:t>16.09.2008 l’Amministrazione Comunale </a:t>
            </a:r>
            <a:r>
              <a:rPr lang="it-IT" sz="1200" dirty="0">
                <a:latin typeface="Arial" pitchFamily="34" charset="0"/>
                <a:cs typeface="Arial" pitchFamily="34" charset="0"/>
              </a:rPr>
              <a:t>ha contribuito all’acquisto di un veicolo per il trasporto di anziani e disabili </a:t>
            </a:r>
            <a:r>
              <a:rPr lang="it-IT" sz="1200" dirty="0" smtClean="0">
                <a:latin typeface="Arial" pitchFamily="34" charset="0"/>
                <a:cs typeface="Arial" pitchFamily="34" charset="0"/>
              </a:rPr>
              <a:t>allo scopo di sostenere il servizio offerto dall’»Associazione Argento Vivo» che dal mese di agosto del 2006 ha attivato un servizio di trasporto destinato a disabili e anziani e finalizzato al soddisfacimento dei bisogni collegati allo stato di salute (visite mediche, analisi di laboratorio, ecc.) ed a bisogni relativi alla sfera socio-relazionale al fine di consentire alle persone disabili e/o anziani in situazioni di particolari necessità che non risultano in </a:t>
            </a:r>
            <a:r>
              <a:rPr lang="it-IT" sz="1200" dirty="0" smtClean="0">
                <a:latin typeface="Arial" pitchFamily="34" charset="0"/>
                <a:cs typeface="Arial" pitchFamily="34" charset="0"/>
              </a:rPr>
              <a:t>grado </a:t>
            </a:r>
            <a:r>
              <a:rPr lang="it-IT" sz="1200" dirty="0" smtClean="0">
                <a:latin typeface="Arial" pitchFamily="34" charset="0"/>
                <a:cs typeface="Arial" pitchFamily="34" charset="0"/>
              </a:rPr>
              <a:t>di servirsi dei normali mezzi pubblici, di raggiungere strutture a carattere assistenziale/educativo ovvero centri di cura e riabilitazione.</a:t>
            </a:r>
          </a:p>
          <a:p>
            <a:pPr marL="0" indent="0" algn="just">
              <a:buNone/>
            </a:pPr>
            <a:endParaRPr lang="it-IT" sz="1200" dirty="0">
              <a:latin typeface="Arial" pitchFamily="34" charset="0"/>
              <a:cs typeface="Arial" pitchFamily="34" charset="0"/>
            </a:endParaRPr>
          </a:p>
        </p:txBody>
      </p:sp>
      <p:pic>
        <p:nvPicPr>
          <p:cNvPr id="11266" name="Picture 2" descr="http://www.disabiliforum.com/prodotti/img/trasport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56" y="4111336"/>
            <a:ext cx="2981064" cy="21815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t3.gstatic.com/images?q=tbn:ANd9GcRY6l7cDHki4gJzbL7JUyRIpQoU2Nxx1jDvpo-5rPPhAc34DidIW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800" y="1628800"/>
            <a:ext cx="3096344" cy="3936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351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5566392" cy="4572000"/>
          </a:xfrm>
        </p:spPr>
        <p:txBody>
          <a:bodyPr>
            <a:normAutofit fontScale="85000" lnSpcReduction="20000"/>
          </a:bodyPr>
          <a:lstStyle/>
          <a:p>
            <a:pPr marL="0" indent="0">
              <a:buNone/>
            </a:pPr>
            <a:endParaRPr lang="it-IT" sz="1200" dirty="0">
              <a:latin typeface="Arial" pitchFamily="34" charset="0"/>
              <a:cs typeface="Arial" pitchFamily="34" charset="0"/>
            </a:endParaRPr>
          </a:p>
          <a:p>
            <a:pPr marL="0" indent="0" algn="just">
              <a:buNone/>
            </a:pPr>
            <a:r>
              <a:rPr lang="it-IT" sz="1600" b="1" dirty="0" smtClean="0">
                <a:latin typeface="Arial" pitchFamily="34" charset="0"/>
                <a:cs typeface="Arial" pitchFamily="34" charset="0"/>
              </a:rPr>
              <a:t>«NONNO» </a:t>
            </a:r>
          </a:p>
          <a:p>
            <a:pPr marL="0" indent="0" algn="just">
              <a:buNone/>
            </a:pPr>
            <a:r>
              <a:rPr lang="it-IT" sz="1600" b="1" dirty="0" smtClean="0">
                <a:latin typeface="Arial" pitchFamily="34" charset="0"/>
                <a:cs typeface="Arial" pitchFamily="34" charset="0"/>
              </a:rPr>
              <a:t>IN SORVEGLIANZA ALL’USCITA DELLE SCUOLE</a:t>
            </a:r>
          </a:p>
          <a:p>
            <a:pPr marL="0" indent="0" algn="just">
              <a:buNone/>
            </a:pPr>
            <a:endParaRPr lang="it-IT" sz="1600" b="1" dirty="0">
              <a:latin typeface="Arial" pitchFamily="34" charset="0"/>
              <a:cs typeface="Arial" pitchFamily="34" charset="0"/>
            </a:endParaRPr>
          </a:p>
          <a:p>
            <a:pPr marL="0" indent="0" algn="just">
              <a:buNone/>
            </a:pPr>
            <a:r>
              <a:rPr lang="it-IT" sz="1200" dirty="0">
                <a:latin typeface="Arial" pitchFamily="34" charset="0"/>
                <a:cs typeface="Arial" pitchFamily="34" charset="0"/>
              </a:rPr>
              <a:t>Il servizio dei " Nonni Vigili " rappresenta una innovazione che risponde all'esigenza della persona anziana di ricoprire un ruolo ancora attivo all'interno della società. </a:t>
            </a:r>
          </a:p>
          <a:p>
            <a:pPr marL="0" indent="0" algn="just">
              <a:buNone/>
            </a:pPr>
            <a:r>
              <a:rPr lang="it-IT" sz="1200" dirty="0">
                <a:latin typeface="Arial" pitchFamily="34" charset="0"/>
                <a:cs typeface="Arial" pitchFamily="34" charset="0"/>
              </a:rPr>
              <a:t>Il progetto coinvolge tutti i cittadini di entrambe i sessi che vogliano prestare la propria opera davanti alle scuole, nell'intento di creare una rete di comunicazione tra nonni e bambini. Si propone inoltre di organizzare momenti di incontro e feste in collaborazione con le istituzioni scolastiche e le associazioni sportive e culturali del territorio, coadiuvati da animatori esperti nel settore educativo.</a:t>
            </a:r>
          </a:p>
          <a:p>
            <a:pPr marL="0" indent="0" algn="just">
              <a:buNone/>
            </a:pPr>
            <a:r>
              <a:rPr lang="it-IT" sz="1200" dirty="0">
                <a:latin typeface="Arial" pitchFamily="34" charset="0"/>
                <a:cs typeface="Arial" pitchFamily="34" charset="0"/>
              </a:rPr>
              <a:t>Il Progetto </a:t>
            </a:r>
            <a:r>
              <a:rPr lang="it-IT" sz="1200" b="1" dirty="0">
                <a:latin typeface="Arial" pitchFamily="34" charset="0"/>
                <a:cs typeface="Arial" pitchFamily="34" charset="0"/>
              </a:rPr>
              <a:t>" NONNO VIGILE"</a:t>
            </a:r>
            <a:r>
              <a:rPr lang="it-IT" sz="1200" dirty="0">
                <a:latin typeface="Arial" pitchFamily="34" charset="0"/>
                <a:cs typeface="Arial" pitchFamily="34" charset="0"/>
              </a:rPr>
              <a:t> si inquadra nella fattispecie del servizio volontario a favore dell'anziano che, raggiunta l'età della pensione intende mettersi a disposizione della cittadinanza, in particolare dei minori con una serie di prestazioni inerenti la vigilanza nelle scuole e nelle attività a valenza sociale, culturale e ricreativa promosse dall'Amministrazione Comunale. </a:t>
            </a:r>
          </a:p>
          <a:p>
            <a:pPr marL="0" indent="0" algn="just">
              <a:buNone/>
            </a:pPr>
            <a:r>
              <a:rPr lang="it-IT" sz="1200" dirty="0">
                <a:latin typeface="Arial" pitchFamily="34" charset="0"/>
                <a:cs typeface="Arial" pitchFamily="34" charset="0"/>
              </a:rPr>
              <a:t> </a:t>
            </a:r>
          </a:p>
          <a:p>
            <a:pPr marL="0" indent="0" algn="just">
              <a:buNone/>
            </a:pPr>
            <a:r>
              <a:rPr lang="it-IT" sz="1200" dirty="0">
                <a:latin typeface="Arial" pitchFamily="34" charset="0"/>
                <a:cs typeface="Arial" pitchFamily="34" charset="0"/>
              </a:rPr>
              <a:t> </a:t>
            </a:r>
          </a:p>
          <a:p>
            <a:pPr marL="0" indent="0" algn="just">
              <a:buNone/>
            </a:pPr>
            <a:r>
              <a:rPr lang="it-IT" sz="1200" b="1" dirty="0">
                <a:latin typeface="Arial" pitchFamily="34" charset="0"/>
                <a:cs typeface="Arial" pitchFamily="34" charset="0"/>
              </a:rPr>
              <a:t>OBIETTIVI DEL PROGETTO</a:t>
            </a:r>
            <a:endParaRPr lang="it-IT" sz="1200" dirty="0">
              <a:latin typeface="Arial" pitchFamily="34" charset="0"/>
              <a:cs typeface="Arial" pitchFamily="34" charset="0"/>
            </a:endParaRPr>
          </a:p>
          <a:p>
            <a:pPr marL="0" indent="0" algn="just">
              <a:buNone/>
            </a:pPr>
            <a:r>
              <a:rPr lang="it-IT" sz="1200" dirty="0">
                <a:latin typeface="Arial" pitchFamily="34" charset="0"/>
                <a:cs typeface="Arial" pitchFamily="34" charset="0"/>
              </a:rPr>
              <a:t> </a:t>
            </a:r>
          </a:p>
          <a:p>
            <a:pPr marL="0" indent="0" algn="just">
              <a:buNone/>
            </a:pPr>
            <a:r>
              <a:rPr lang="it-IT" sz="1200" dirty="0">
                <a:latin typeface="Arial" pitchFamily="34" charset="0"/>
                <a:cs typeface="Arial" pitchFamily="34" charset="0"/>
              </a:rPr>
              <a:t>L'obiettivo primario del progetto " Nonno Vigile" è quello  di</a:t>
            </a:r>
            <a:r>
              <a:rPr lang="it-IT" sz="1200" b="1" dirty="0">
                <a:latin typeface="Arial" pitchFamily="34" charset="0"/>
                <a:cs typeface="Arial" pitchFamily="34" charset="0"/>
              </a:rPr>
              <a:t> ACCRESCERE</a:t>
            </a:r>
            <a:r>
              <a:rPr lang="it-IT" sz="1200" dirty="0">
                <a:latin typeface="Arial" pitchFamily="34" charset="0"/>
                <a:cs typeface="Arial" pitchFamily="34" charset="0"/>
              </a:rPr>
              <a:t> la percezione di sicurezza e la vivibilità dell’ambiente urbano, per consentire ai bambini di tornare a giocare tranquillamente nei giardini, nei parchi pubblici o semplicemente nel cortile della propria scuola;</a:t>
            </a:r>
          </a:p>
          <a:p>
            <a:pPr marL="0" indent="0">
              <a:buNone/>
            </a:pPr>
            <a:r>
              <a:rPr lang="it-IT" sz="1200" dirty="0">
                <a:latin typeface="Arial" pitchFamily="34" charset="0"/>
                <a:cs typeface="Arial" pitchFamily="34" charset="0"/>
              </a:rPr>
              <a:t/>
            </a:r>
            <a:br>
              <a:rPr lang="it-IT" sz="1200" dirty="0">
                <a:latin typeface="Arial" pitchFamily="34" charset="0"/>
                <a:cs typeface="Arial" pitchFamily="34" charset="0"/>
              </a:rPr>
            </a:br>
            <a:r>
              <a:rPr lang="it-IT" sz="1200" b="1" dirty="0">
                <a:latin typeface="Arial" pitchFamily="34" charset="0"/>
                <a:cs typeface="Arial" pitchFamily="34" charset="0"/>
              </a:rPr>
              <a:t>AFFERMARE </a:t>
            </a:r>
            <a:r>
              <a:rPr lang="it-IT" sz="1200" dirty="0">
                <a:latin typeface="Arial" pitchFamily="34" charset="0"/>
                <a:cs typeface="Arial" pitchFamily="34" charset="0"/>
              </a:rPr>
              <a:t>la cultura della legalità e del rispetto del bene pubblico;</a:t>
            </a:r>
            <a:br>
              <a:rPr lang="it-IT" sz="1200" dirty="0">
                <a:latin typeface="Arial" pitchFamily="34" charset="0"/>
                <a:cs typeface="Arial" pitchFamily="34" charset="0"/>
              </a:rPr>
            </a:br>
            <a:r>
              <a:rPr lang="it-IT" sz="1200" b="1" dirty="0">
                <a:latin typeface="Arial" pitchFamily="34" charset="0"/>
                <a:cs typeface="Arial" pitchFamily="34" charset="0"/>
              </a:rPr>
              <a:t>VALORIZZARE</a:t>
            </a:r>
            <a:r>
              <a:rPr lang="it-IT" sz="1200" dirty="0">
                <a:latin typeface="Arial" pitchFamily="34" charset="0"/>
                <a:cs typeface="Arial" pitchFamily="34" charset="0"/>
              </a:rPr>
              <a:t> il tempo, le competenze e le conoscenze degli anziani;</a:t>
            </a:r>
          </a:p>
          <a:p>
            <a:pPr marL="0" indent="0">
              <a:buNone/>
            </a:pPr>
            <a:r>
              <a:rPr lang="it-IT" sz="1200" b="1" dirty="0">
                <a:latin typeface="Arial" pitchFamily="34" charset="0"/>
                <a:cs typeface="Arial" pitchFamily="34" charset="0"/>
              </a:rPr>
              <a:t>ASSISTERE</a:t>
            </a:r>
            <a:r>
              <a:rPr lang="it-IT" sz="1200" dirty="0">
                <a:latin typeface="Arial" pitchFamily="34" charset="0"/>
                <a:cs typeface="Arial" pitchFamily="34" charset="0"/>
              </a:rPr>
              <a:t> i bambini al momento dell'ingresso e dell'uscita dalla scuola.</a:t>
            </a:r>
            <a:br>
              <a:rPr lang="it-IT" sz="1200" dirty="0">
                <a:latin typeface="Arial" pitchFamily="34" charset="0"/>
                <a:cs typeface="Arial" pitchFamily="34" charset="0"/>
              </a:rPr>
            </a:br>
            <a:r>
              <a:rPr lang="it-IT" sz="1200" b="1" dirty="0">
                <a:latin typeface="Arial" pitchFamily="34" charset="0"/>
                <a:cs typeface="Arial" pitchFamily="34" charset="0"/>
              </a:rPr>
              <a:t>COSTRUIRE</a:t>
            </a:r>
            <a:r>
              <a:rPr lang="it-IT" sz="1200" dirty="0">
                <a:latin typeface="Arial" pitchFamily="34" charset="0"/>
                <a:cs typeface="Arial" pitchFamily="34" charset="0"/>
              </a:rPr>
              <a:t> un punto di incontro tra domanda/offerta di volontariato civico.</a:t>
            </a:r>
          </a:p>
          <a:p>
            <a:pPr marL="0" indent="0">
              <a:buNone/>
            </a:pPr>
            <a:r>
              <a:rPr lang="it-IT" sz="1200" dirty="0"/>
              <a:t> </a:t>
            </a:r>
          </a:p>
        </p:txBody>
      </p:sp>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8" name="Oggetto 7"/>
          <p:cNvGraphicFramePr>
            <a:graphicFrameLocks noChangeAspect="1"/>
          </p:cNvGraphicFramePr>
          <p:nvPr>
            <p:extLst>
              <p:ext uri="{D42A27DB-BD31-4B8C-83A1-F6EECF244321}">
                <p14:modId xmlns:p14="http://schemas.microsoft.com/office/powerpoint/2010/main" val="2043195913"/>
              </p:ext>
            </p:extLst>
          </p:nvPr>
        </p:nvGraphicFramePr>
        <p:xfrm>
          <a:off x="6660232" y="3628464"/>
          <a:ext cx="1830104" cy="2448272"/>
        </p:xfrm>
        <a:graphic>
          <a:graphicData uri="http://schemas.openxmlformats.org/presentationml/2006/ole">
            <mc:AlternateContent xmlns:mc="http://schemas.openxmlformats.org/markup-compatibility/2006">
              <mc:Choice xmlns:v="urn:schemas-microsoft-com:vml" Requires="v">
                <p:oleObj spid="_x0000_s3242" r:id="rId3" imgW="20114286" imgH="26819048" progId="MSPhotoEd.3">
                  <p:embed/>
                </p:oleObj>
              </mc:Choice>
              <mc:Fallback>
                <p:oleObj r:id="rId3" imgW="20114286" imgH="26819048"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3628464"/>
                        <a:ext cx="1830104" cy="2448272"/>
                      </a:xfrm>
                      <a:prstGeom prst="rect">
                        <a:avLst/>
                      </a:prstGeom>
                      <a:noFill/>
                      <a:extLst/>
                    </p:spPr>
                  </p:pic>
                </p:oleObj>
              </mc:Fallback>
            </mc:AlternateContent>
          </a:graphicData>
        </a:graphic>
      </p:graphicFrame>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3121" name="Picture 49" descr="http://childrenfree.files.wordpress.com/2010/10/nonno-vigile.jpg?w=237&amp;h=1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1556792"/>
            <a:ext cx="2257425"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3232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6" name="Segnaposto contenuto 5"/>
          <p:cNvSpPr>
            <a:spLocks noGrp="1"/>
          </p:cNvSpPr>
          <p:nvPr>
            <p:ph sz="quarter" idx="1"/>
          </p:nvPr>
        </p:nvSpPr>
        <p:spPr>
          <a:xfrm>
            <a:off x="251520" y="1628800"/>
            <a:ext cx="5976664" cy="4968552"/>
          </a:xfrm>
        </p:spPr>
        <p:txBody>
          <a:bodyPr>
            <a:normAutofit fontScale="40000" lnSpcReduction="20000"/>
          </a:bodyPr>
          <a:lstStyle/>
          <a:p>
            <a:pPr marL="0" indent="0">
              <a:buNone/>
            </a:pPr>
            <a:r>
              <a:rPr lang="it-IT" sz="3200" b="1" dirty="0">
                <a:latin typeface="Arial" pitchFamily="34" charset="0"/>
                <a:cs typeface="Arial" pitchFamily="34" charset="0"/>
              </a:rPr>
              <a:t>ARRIVA IL BIOLOGICO NELLE MENSE SCOLASTICHE DI CALVAGESE DELLA RIVIERA     </a:t>
            </a:r>
          </a:p>
          <a:p>
            <a:pPr marL="0" indent="0">
              <a:buNone/>
            </a:pPr>
            <a:endParaRPr lang="it-IT" sz="3200" b="1" dirty="0">
              <a:latin typeface="Arial" pitchFamily="34" charset="0"/>
              <a:cs typeface="Arial" pitchFamily="34" charset="0"/>
            </a:endParaRPr>
          </a:p>
          <a:p>
            <a:pPr marL="0" indent="0" algn="just">
              <a:buNone/>
            </a:pPr>
            <a:r>
              <a:rPr lang="it-IT" sz="2800" dirty="0">
                <a:latin typeface="Arial" pitchFamily="34" charset="0"/>
                <a:cs typeface="Arial" pitchFamily="34" charset="0"/>
              </a:rPr>
              <a:t>Quest’anno abbiamo ritenuto opportuno approfondire, anche alla luce del quadro normativo esistente, le attività connesse ai progetti di educazione alimentare e come il biologico stesso possa essere vissuto come un’occasione continua di educazione alimentare sia in ambito scolastico che in ambito famigliare.</a:t>
            </a:r>
          </a:p>
          <a:p>
            <a:pPr marL="0" indent="0" algn="just">
              <a:buNone/>
            </a:pPr>
            <a:r>
              <a:rPr lang="it-IT" sz="2800" dirty="0">
                <a:latin typeface="Arial" pitchFamily="34" charset="0"/>
                <a:cs typeface="Arial" pitchFamily="34" charset="0"/>
              </a:rPr>
              <a:t>La ristorazione scolastica è diventata un'importante protagonista, sul piano nutrizionale, della salute e del benessere dei più piccoli: l'alimentazione nella prima infanzia è infatti particolarmente importante perché sono proprio i bambini in età prescolare e scolare i soggetti più vulnerabili dal punto di vista della salute ed i più esposti ai potenziali rischi derivanti da una scorretta alimentazione (obesità, arteriosclerosi, ipertensione, diabete, allergie, residui di prodotti chimici, ecc.).</a:t>
            </a:r>
          </a:p>
          <a:p>
            <a:pPr marL="0" indent="0" algn="just">
              <a:buNone/>
            </a:pPr>
            <a:r>
              <a:rPr lang="it-IT" sz="2800" dirty="0">
                <a:latin typeface="Arial" pitchFamily="34" charset="0"/>
                <a:cs typeface="Arial" pitchFamily="34" charset="0"/>
              </a:rPr>
              <a:t>Poiché le idee sul cibo si formano nei primi anni d’età, è necessario favorire precocemente, attraverso l’educazione alimentare, l’uso corretto dei cibi: l’alimentazione scolastica è un veicolo di proposta e acquisizione di modelli culturali e comportamentali che condizioneranno tutta la vita del bambino e del ragazzo. </a:t>
            </a:r>
          </a:p>
          <a:p>
            <a:pPr marL="0" indent="0" algn="just">
              <a:buNone/>
            </a:pPr>
            <a:r>
              <a:rPr lang="it-IT" sz="2800" dirty="0">
                <a:latin typeface="Arial" pitchFamily="34" charset="0"/>
                <a:cs typeface="Arial" pitchFamily="34" charset="0"/>
              </a:rPr>
              <a:t>Educare i bambini ad acquisire e a mantenere un sano stile alimentare rappresenta un importante intervento di</a:t>
            </a:r>
            <a:r>
              <a:rPr lang="it-IT" sz="2800" b="1" dirty="0">
                <a:latin typeface="Arial" pitchFamily="34" charset="0"/>
                <a:cs typeface="Arial" pitchFamily="34" charset="0"/>
              </a:rPr>
              <a:t> "promozione della salute" </a:t>
            </a:r>
            <a:r>
              <a:rPr lang="it-IT" sz="2800" dirty="0">
                <a:latin typeface="Arial" pitchFamily="34" charset="0"/>
                <a:cs typeface="Arial" pitchFamily="34" charset="0"/>
              </a:rPr>
              <a:t>perché  i fattori protettivi insiti in una </a:t>
            </a:r>
            <a:r>
              <a:rPr lang="it-IT" sz="2800" dirty="0">
                <a:latin typeface="Arial" pitchFamily="34" charset="0"/>
                <a:cs typeface="Arial" pitchFamily="34" charset="0"/>
                <a:hlinkClick r:id="rId2" action="ppaction://hlinkfile"/>
              </a:rPr>
              <a:t>corretta alimentazione</a:t>
            </a:r>
            <a:r>
              <a:rPr lang="it-IT" sz="2800" dirty="0">
                <a:latin typeface="Arial" pitchFamily="34" charset="0"/>
                <a:cs typeface="Arial" pitchFamily="34" charset="0"/>
              </a:rPr>
              <a:t>, mantenuta nel tempo, permettono al bambino di esprimere al meglio, fin dalla delicata età dell’infanzia, il proprio potenziale genetico di salute, prevenendo una serie di patologie correlate a una alimentazione squilibrata. </a:t>
            </a:r>
          </a:p>
          <a:p>
            <a:pPr marL="0" indent="0" algn="just">
              <a:buNone/>
            </a:pPr>
            <a:r>
              <a:rPr lang="it-IT" sz="2800" dirty="0">
                <a:latin typeface="Arial" pitchFamily="34" charset="0"/>
                <a:cs typeface="Arial" pitchFamily="34" charset="0"/>
              </a:rPr>
              <a:t>In tal senso la mensa scolastica può utilmente essere il campo strategico di una adeguata e continuativa azione educativa rivolta ai bambini e alle loro famiglie, oltre che agli operatori, ben al di là della semplice offerta di un pasto igienicamente e </a:t>
            </a:r>
            <a:r>
              <a:rPr lang="it-IT" sz="2800" dirty="0" err="1">
                <a:latin typeface="Arial" pitchFamily="34" charset="0"/>
                <a:cs typeface="Arial" pitchFamily="34" charset="0"/>
              </a:rPr>
              <a:t>nutrizionalmente</a:t>
            </a:r>
            <a:r>
              <a:rPr lang="it-IT" sz="2800" dirty="0">
                <a:latin typeface="Arial" pitchFamily="34" charset="0"/>
                <a:cs typeface="Arial" pitchFamily="34" charset="0"/>
              </a:rPr>
              <a:t> appropriato da consumare a scuola.</a:t>
            </a:r>
          </a:p>
          <a:p>
            <a:pPr marL="0" indent="0" algn="just">
              <a:buNone/>
            </a:pPr>
            <a:r>
              <a:rPr lang="it-IT" sz="2800" dirty="0">
                <a:latin typeface="Arial" pitchFamily="34" charset="0"/>
                <a:cs typeface="Arial" pitchFamily="34" charset="0"/>
              </a:rPr>
              <a:t>Il biologico partirà nel prossimo anno scolastico sia per la scuola primaria che secondaria di primo grado, supportato da una serie di incontri con nutrizionisti che aiuteranno i bambini nel loro approccio con cibi sani e genuini.</a:t>
            </a:r>
          </a:p>
          <a:p>
            <a:endParaRPr lang="it-IT" dirty="0"/>
          </a:p>
        </p:txBody>
      </p:sp>
      <p:pic>
        <p:nvPicPr>
          <p:cNvPr id="12290" name="Picture 2" descr="http://www.iosonobio.it/wp-content/uploadok/Pasta_Biolog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844824"/>
            <a:ext cx="2378405"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giornaledelcilento.it/upload/organic_fo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0650" y="3861048"/>
            <a:ext cx="2323971" cy="2091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2683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4558280" cy="4572000"/>
          </a:xfrm>
        </p:spPr>
        <p:txBody>
          <a:bodyPr>
            <a:normAutofit fontScale="55000" lnSpcReduction="20000"/>
          </a:bodyPr>
          <a:lstStyle/>
          <a:p>
            <a:pPr marL="0" indent="0">
              <a:buNone/>
            </a:pPr>
            <a:endParaRPr lang="it-IT" dirty="0" smtClean="0"/>
          </a:p>
          <a:p>
            <a:pPr marL="0" indent="0">
              <a:buNone/>
            </a:pPr>
            <a:r>
              <a:rPr lang="it-IT" b="1" dirty="0" smtClean="0">
                <a:latin typeface="Arial" pitchFamily="34" charset="0"/>
                <a:cs typeface="Arial" pitchFamily="34" charset="0"/>
              </a:rPr>
              <a:t>STILI  DI  VITA</a:t>
            </a:r>
          </a:p>
          <a:p>
            <a:pPr marL="0" indent="0">
              <a:buNone/>
            </a:pPr>
            <a:r>
              <a:rPr lang="it-IT" b="1" dirty="0" smtClean="0">
                <a:latin typeface="Arial" pitchFamily="34" charset="0"/>
                <a:cs typeface="Arial" pitchFamily="34" charset="0"/>
              </a:rPr>
              <a:t>AIUTI  ALLE  FAMIGLIE</a:t>
            </a:r>
          </a:p>
          <a:p>
            <a:pPr marL="0" indent="0">
              <a:buNone/>
            </a:pPr>
            <a:endParaRPr lang="it-IT" dirty="0">
              <a:latin typeface="Arial" pitchFamily="34" charset="0"/>
              <a:cs typeface="Arial" pitchFamily="34" charset="0"/>
            </a:endParaRPr>
          </a:p>
          <a:p>
            <a:pPr marL="0" indent="0" algn="just">
              <a:buNone/>
            </a:pPr>
            <a:r>
              <a:rPr lang="it-IT" dirty="0" smtClean="0">
                <a:latin typeface="Arial" pitchFamily="34" charset="0"/>
                <a:cs typeface="Arial" pitchFamily="34" charset="0"/>
              </a:rPr>
              <a:t>A partire dall’anno </a:t>
            </a:r>
            <a:r>
              <a:rPr lang="it-IT" dirty="0">
                <a:latin typeface="Arial" pitchFamily="34" charset="0"/>
                <a:cs typeface="Arial" pitchFamily="34" charset="0"/>
              </a:rPr>
              <a:t>scolastico 2010/2011 questa </a:t>
            </a:r>
            <a:r>
              <a:rPr lang="it-IT" dirty="0" smtClean="0">
                <a:latin typeface="Arial" pitchFamily="34" charset="0"/>
                <a:cs typeface="Arial" pitchFamily="34" charset="0"/>
              </a:rPr>
              <a:t>amministrazione </a:t>
            </a:r>
            <a:r>
              <a:rPr lang="it-IT" dirty="0">
                <a:latin typeface="Arial" pitchFamily="34" charset="0"/>
                <a:cs typeface="Arial" pitchFamily="34" charset="0"/>
              </a:rPr>
              <a:t>ha previsto una serie di agevolazioni in relazione alle tariffe dei servizi </a:t>
            </a:r>
            <a:r>
              <a:rPr lang="it-IT" dirty="0" smtClean="0">
                <a:latin typeface="Arial" pitchFamily="34" charset="0"/>
                <a:cs typeface="Arial" pitchFamily="34" charset="0"/>
              </a:rPr>
              <a:t>scolastici</a:t>
            </a:r>
            <a:r>
              <a:rPr lang="it-IT" dirty="0">
                <a:latin typeface="Arial" pitchFamily="34" charset="0"/>
                <a:cs typeface="Arial" pitchFamily="34" charset="0"/>
              </a:rPr>
              <a:t>.</a:t>
            </a:r>
          </a:p>
          <a:p>
            <a:pPr marL="0" indent="0" algn="just">
              <a:buNone/>
            </a:pPr>
            <a:r>
              <a:rPr lang="it-IT" dirty="0">
                <a:latin typeface="Arial" pitchFamily="34" charset="0"/>
                <a:cs typeface="Arial" pitchFamily="34" charset="0"/>
              </a:rPr>
              <a:t>Certamente il periodo attuale è difficoltoso  per tutti ma in particolare per le famiglie con più  figli, per tale motivo abbiamo cercato di confermare e, in alcuni casi, istituire nuove agevolazioni e riduzioni del costo per  i servizi scolastici ed educativi quali:</a:t>
            </a:r>
          </a:p>
          <a:p>
            <a:pPr lvl="0" algn="just"/>
            <a:r>
              <a:rPr lang="it-IT" dirty="0">
                <a:latin typeface="Arial" pitchFamily="34" charset="0"/>
                <a:cs typeface="Arial" pitchFamily="34" charset="0"/>
              </a:rPr>
              <a:t>nido d’infanzia;</a:t>
            </a:r>
          </a:p>
          <a:p>
            <a:pPr lvl="0" algn="just"/>
            <a:r>
              <a:rPr lang="it-IT" dirty="0">
                <a:latin typeface="Arial" pitchFamily="34" charset="0"/>
                <a:cs typeface="Arial" pitchFamily="34" charset="0"/>
              </a:rPr>
              <a:t>refezione scolastica;</a:t>
            </a:r>
          </a:p>
          <a:p>
            <a:pPr lvl="0" algn="just"/>
            <a:r>
              <a:rPr lang="it-IT" dirty="0">
                <a:latin typeface="Arial" pitchFamily="34" charset="0"/>
                <a:cs typeface="Arial" pitchFamily="34" charset="0"/>
              </a:rPr>
              <a:t>trasporto scolastico;</a:t>
            </a:r>
          </a:p>
          <a:p>
            <a:pPr lvl="0" algn="just"/>
            <a:r>
              <a:rPr lang="it-IT" dirty="0">
                <a:latin typeface="Arial" pitchFamily="34" charset="0"/>
                <a:cs typeface="Arial" pitchFamily="34" charset="0"/>
              </a:rPr>
              <a:t>rette per le scuole dell’infanzia.</a:t>
            </a:r>
          </a:p>
          <a:p>
            <a:pPr marL="0" indent="0" algn="just">
              <a:buNone/>
            </a:pPr>
            <a:r>
              <a:rPr lang="it-IT" dirty="0">
                <a:latin typeface="Arial" pitchFamily="34" charset="0"/>
                <a:cs typeface="Arial" pitchFamily="34" charset="0"/>
              </a:rPr>
              <a:t>Abbiamo stabilito la gratuità di tutti i servizi educativi per il terzo figlio frequentante insieme ai fratelli e  la riduzione del 50% in caso di due fratelli frequentanti il medesimo servizio.</a:t>
            </a:r>
          </a:p>
          <a:p>
            <a:pPr marL="0" indent="0">
              <a:buNone/>
            </a:pPr>
            <a:endParaRPr lang="it-IT" dirty="0"/>
          </a:p>
        </p:txBody>
      </p:sp>
      <p:pic>
        <p:nvPicPr>
          <p:cNvPr id="9218" name="Picture 2" descr="http://www.maestramary.altervista.org/accoglienza/logo-accoglienz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348880"/>
            <a:ext cx="3905250"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411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5062336" cy="4926288"/>
          </a:xfrm>
        </p:spPr>
        <p:txBody>
          <a:bodyPr>
            <a:normAutofit fontScale="62500" lnSpcReduction="20000"/>
          </a:bodyPr>
          <a:lstStyle/>
          <a:p>
            <a:pPr marL="0" indent="0" algn="ctr">
              <a:buNone/>
            </a:pPr>
            <a:r>
              <a:rPr lang="it-IT" b="1" dirty="0" smtClean="0">
                <a:latin typeface="Arial" pitchFamily="34" charset="0"/>
                <a:cs typeface="Arial" pitchFamily="34" charset="0"/>
              </a:rPr>
              <a:t>SERVIZIO DI PRE SCUOLA E DOPOSCUOLA PER LA SCUOLA PRIMARIA</a:t>
            </a:r>
          </a:p>
          <a:p>
            <a:pPr marL="0" indent="0" algn="ctr">
              <a:buNone/>
            </a:pPr>
            <a:endParaRPr lang="it-IT" b="1" dirty="0">
              <a:latin typeface="Arial" pitchFamily="34" charset="0"/>
              <a:cs typeface="Arial" pitchFamily="34" charset="0"/>
            </a:endParaRPr>
          </a:p>
          <a:p>
            <a:pPr marL="0" indent="0" algn="just">
              <a:buNone/>
            </a:pPr>
            <a:r>
              <a:rPr lang="it-IT" dirty="0" smtClean="0">
                <a:latin typeface="Arial" pitchFamily="34" charset="0"/>
                <a:cs typeface="Arial" pitchFamily="34" charset="0"/>
              </a:rPr>
              <a:t>L’obiettivo di questa amministrazione è stato sempre quello di implementare i servizi per le famiglie, in particolare per le mamme lavoratrici.</a:t>
            </a:r>
          </a:p>
          <a:p>
            <a:pPr marL="0" indent="0" algn="just">
              <a:buNone/>
            </a:pPr>
            <a:r>
              <a:rPr lang="it-IT" dirty="0" smtClean="0">
                <a:latin typeface="Arial" pitchFamily="34" charset="0"/>
                <a:cs typeface="Arial" pitchFamily="34" charset="0"/>
              </a:rPr>
              <a:t>Per </a:t>
            </a:r>
            <a:r>
              <a:rPr lang="it-IT" dirty="0">
                <a:latin typeface="Arial" pitchFamily="34" charset="0"/>
                <a:cs typeface="Arial" pitchFamily="34" charset="0"/>
              </a:rPr>
              <a:t>l’anno scolastico 2010/2011 è stata prevista l’istituzione di un servizio dopo scuola per la scuola primaria.</a:t>
            </a:r>
          </a:p>
          <a:p>
            <a:pPr marL="0" indent="0" algn="just">
              <a:buNone/>
            </a:pPr>
            <a:r>
              <a:rPr lang="it-IT" dirty="0">
                <a:latin typeface="Arial" pitchFamily="34" charset="0"/>
                <a:cs typeface="Arial" pitchFamily="34" charset="0"/>
              </a:rPr>
              <a:t>Il servizio ha la finalità di intrattenere gli alunni con attività ludiche fornendo loro anche un supporto nell’esecuzione dei compiti scolastici, tramite coordinamento con le insegnanti della scuola primaria</a:t>
            </a:r>
            <a:r>
              <a:rPr lang="it-IT" dirty="0" smtClean="0">
                <a:latin typeface="Arial" pitchFamily="34" charset="0"/>
                <a:cs typeface="Arial" pitchFamily="34" charset="0"/>
              </a:rPr>
              <a:t>.</a:t>
            </a:r>
          </a:p>
          <a:p>
            <a:pPr marL="0" indent="0" algn="just">
              <a:buNone/>
            </a:pPr>
            <a:r>
              <a:rPr lang="it-IT" dirty="0" smtClean="0">
                <a:latin typeface="Arial" pitchFamily="34" charset="0"/>
                <a:cs typeface="Arial" pitchFamily="34" charset="0"/>
              </a:rPr>
              <a:t>Per l’anno scolastico 2011/2012 il comune intende istituire un servizio </a:t>
            </a:r>
            <a:r>
              <a:rPr lang="it-IT" dirty="0">
                <a:latin typeface="Arial" pitchFamily="34" charset="0"/>
                <a:cs typeface="Arial" pitchFamily="34" charset="0"/>
              </a:rPr>
              <a:t>di pre-scuola. </a:t>
            </a:r>
            <a:r>
              <a:rPr lang="it-IT" dirty="0" smtClean="0">
                <a:latin typeface="Arial" pitchFamily="34" charset="0"/>
                <a:cs typeface="Arial" pitchFamily="34" charset="0"/>
              </a:rPr>
              <a:t>E’ </a:t>
            </a:r>
            <a:r>
              <a:rPr lang="it-IT" dirty="0">
                <a:latin typeface="Arial" pitchFamily="34" charset="0"/>
                <a:cs typeface="Arial" pitchFamily="34" charset="0"/>
              </a:rPr>
              <a:t>un servizio che permette ai genitori di accompagnare i propri figli all’interno della struttura scolastica fin dalle </a:t>
            </a:r>
            <a:r>
              <a:rPr lang="it-IT" dirty="0" smtClean="0">
                <a:latin typeface="Arial" pitchFamily="34" charset="0"/>
                <a:cs typeface="Arial" pitchFamily="34" charset="0"/>
              </a:rPr>
              <a:t>7.30 in modo da poter dare la possibilità, ai genitori che lavorano entrambi, di gestire i propri figli, compatibilmente con i propri impegni.</a:t>
            </a:r>
            <a:endParaRPr lang="it-IT" dirty="0">
              <a:latin typeface="Arial" pitchFamily="34" charset="0"/>
              <a:cs typeface="Arial" pitchFamily="34" charset="0"/>
            </a:endParaRPr>
          </a:p>
          <a:p>
            <a:pPr marL="0" indent="0">
              <a:buNone/>
            </a:pPr>
            <a:endParaRPr lang="it-IT" dirty="0"/>
          </a:p>
          <a:p>
            <a:endParaRPr lang="it-IT" dirty="0"/>
          </a:p>
        </p:txBody>
      </p:sp>
      <p:pic>
        <p:nvPicPr>
          <p:cNvPr id="11266" name="Picture 2" descr="http://blog.edidablog.it/edidablog/cd74roma/files/2011/05/scuola-infanz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4630" y="2348880"/>
            <a:ext cx="3517929" cy="370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547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5206352" cy="4572000"/>
          </a:xfrm>
        </p:spPr>
        <p:txBody>
          <a:bodyPr>
            <a:normAutofit lnSpcReduction="10000"/>
          </a:bodyPr>
          <a:lstStyle/>
          <a:p>
            <a:pPr marL="0" indent="0" algn="ctr">
              <a:buNone/>
            </a:pPr>
            <a:r>
              <a:rPr lang="it-IT" sz="1400" i="1" dirty="0">
                <a:solidFill>
                  <a:srgbClr val="C00000"/>
                </a:solidFill>
              </a:rPr>
              <a:t>La memoria storica tra custodia del passato </a:t>
            </a:r>
          </a:p>
          <a:p>
            <a:pPr marL="0" indent="0" algn="ctr">
              <a:buNone/>
            </a:pPr>
            <a:r>
              <a:rPr lang="it-IT" sz="1400" i="1" dirty="0">
                <a:solidFill>
                  <a:srgbClr val="C00000"/>
                </a:solidFill>
              </a:rPr>
              <a:t>e progetto per il futuro.</a:t>
            </a:r>
            <a:endParaRPr lang="it-IT" sz="1400" dirty="0">
              <a:solidFill>
                <a:srgbClr val="C00000"/>
              </a:solidFill>
            </a:endParaRPr>
          </a:p>
          <a:p>
            <a:pPr marL="0" indent="0">
              <a:buNone/>
            </a:pPr>
            <a:endParaRPr lang="it-IT" sz="1200" dirty="0"/>
          </a:p>
          <a:p>
            <a:pPr marL="0" indent="0" algn="just">
              <a:buNone/>
            </a:pPr>
            <a:r>
              <a:rPr lang="it-IT" sz="1200" i="1" dirty="0"/>
              <a:t>“Osserva il gregge che pascola davanti a te: non sa che cosa sia ieri, che cosa sia oggi: salta intorno, mangia, digerisce, salta di nuovo. </a:t>
            </a:r>
            <a:endParaRPr lang="it-IT" sz="1200" dirty="0"/>
          </a:p>
          <a:p>
            <a:pPr marL="0" indent="0" algn="just">
              <a:buNone/>
            </a:pPr>
            <a:r>
              <a:rPr lang="it-IT" sz="1200" i="1" dirty="0"/>
              <a:t>E’ così dal mattino alla sera e giorno dopo giorno, legato brevemente con il suo piacere ed il suo dispiacere, attaccato cioè al piolo dell’attimo e perciò né triste né annoiato... </a:t>
            </a:r>
            <a:endParaRPr lang="it-IT" sz="1200" dirty="0"/>
          </a:p>
          <a:p>
            <a:pPr marL="0" indent="0" algn="just">
              <a:buNone/>
            </a:pPr>
            <a:r>
              <a:rPr lang="it-IT" sz="1200" i="1" dirty="0"/>
              <a:t>L’uomo chiese una volta all’animale: “Perché mi guardi soltanto senza parlarmi della felicità?”</a:t>
            </a:r>
            <a:endParaRPr lang="it-IT" sz="1200" dirty="0"/>
          </a:p>
          <a:p>
            <a:pPr marL="0" indent="0" algn="just">
              <a:buNone/>
            </a:pPr>
            <a:r>
              <a:rPr lang="it-IT" sz="1200" i="1" dirty="0"/>
              <a:t>L’animale voleva rispondere e dire: “Ciò avviene perché dimentico subito quello che volevo dire”  ma dimenticò subito anche questa risposta e tacque: così l’uomo se ne meravigliò.</a:t>
            </a:r>
            <a:endParaRPr lang="it-IT" sz="1200" dirty="0"/>
          </a:p>
          <a:p>
            <a:pPr marL="0" indent="0" algn="just">
              <a:buNone/>
            </a:pPr>
            <a:r>
              <a:rPr lang="it-IT" sz="1200" i="1" dirty="0"/>
              <a:t>Ma egli si meravigliò anche di se stesso, di non poter imparare a dimenticare e di essere sempre accanto al passato: per quanto lontano egli vada e per quanto velocemente, la catena lo accompagna. </a:t>
            </a:r>
            <a:endParaRPr lang="it-IT" sz="1200" dirty="0"/>
          </a:p>
          <a:p>
            <a:pPr marL="0" indent="0" algn="just">
              <a:buNone/>
            </a:pPr>
            <a:r>
              <a:rPr lang="it-IT" sz="1200" i="1" dirty="0"/>
              <a:t>E’ un prodigio: l’attimo, in un lampo è presente, in un lampo è passato, prima un niente, dopo un niente, ma tuttavia torna come fantasma e turba la pace di un istante successivo. Continuamente si stacca un foglio dal rotolo del tempo, cade, vola via - e improvvisamente rivola indietro, in grembo all’uomo. </a:t>
            </a:r>
          </a:p>
          <a:p>
            <a:pPr marL="0" indent="0" algn="just">
              <a:buNone/>
            </a:pPr>
            <a:r>
              <a:rPr lang="it-IT" sz="1200" i="1" dirty="0"/>
              <a:t>Allora l’uomo dice ‘mi ricordo.” </a:t>
            </a:r>
            <a:endParaRPr lang="it-IT" sz="1200" dirty="0"/>
          </a:p>
          <a:p>
            <a:pPr marL="0" indent="0" algn="just">
              <a:buNone/>
            </a:pPr>
            <a:endParaRPr lang="it-IT" sz="1200" i="1" dirty="0"/>
          </a:p>
          <a:p>
            <a:pPr marL="0" indent="0" algn="just">
              <a:buNone/>
            </a:pPr>
            <a:r>
              <a:rPr lang="it-IT" sz="1200" i="1" dirty="0"/>
              <a:t>F. NIETZSCHE</a:t>
            </a:r>
            <a:endParaRPr lang="it-IT" sz="1200" dirty="0"/>
          </a:p>
          <a:p>
            <a:endParaRPr lang="it-IT" sz="1200" dirty="0">
              <a:latin typeface="Arial" pitchFamily="34" charset="0"/>
              <a:cs typeface="Arial" pitchFamily="34" charset="0"/>
            </a:endParaRPr>
          </a:p>
        </p:txBody>
      </p:sp>
      <p:pic>
        <p:nvPicPr>
          <p:cNvPr id="4" name="Picture 2" descr="http://mariodomina.files.wordpress.com/2010/07/ida_dals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1508800"/>
            <a:ext cx="245935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26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5134344" cy="4572000"/>
          </a:xfrm>
        </p:spPr>
        <p:txBody>
          <a:bodyPr>
            <a:normAutofit fontScale="77500" lnSpcReduction="20000"/>
          </a:bodyPr>
          <a:lstStyle/>
          <a:p>
            <a:pPr marL="0" indent="0">
              <a:buNone/>
            </a:pPr>
            <a:r>
              <a:rPr lang="it-IT" sz="1400" b="1" dirty="0" smtClean="0">
                <a:latin typeface="Arial" pitchFamily="34" charset="0"/>
                <a:cs typeface="Arial" pitchFamily="34" charset="0"/>
              </a:rPr>
              <a:t>«LA COMUNITA’ FA MEMORIA»</a:t>
            </a:r>
          </a:p>
          <a:p>
            <a:pPr marL="0" indent="0">
              <a:buNone/>
            </a:pPr>
            <a:endParaRPr lang="it-IT" sz="1400" b="1"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Attraverso i ricordi e i racconti dei «Grandi Anziani», l’Amministrazione Comunale di Calvagese della Riviera ha voluto dar voce alle loro storie, preservare le memorie personale e dei luoghi che intorno al fiume Chiese si sono sedimentate per capire il presente, il passato e il futuro del nostro paese.</a:t>
            </a:r>
          </a:p>
          <a:p>
            <a:pPr marL="0" indent="0" algn="just">
              <a:buNone/>
            </a:pPr>
            <a:r>
              <a:rPr lang="it-IT" sz="1200" dirty="0" smtClean="0">
                <a:latin typeface="Arial" pitchFamily="34" charset="0"/>
                <a:cs typeface="Arial" pitchFamily="34" charset="0"/>
              </a:rPr>
              <a:t>Il progetto «La Comunità fa memoria», è stato presentato alla popolazione nel mese di dicembre 2005 che si è concretizzato con la restituzione collettiva delle storie raccolte in libro che è stato consegnato agli anziani narratori e a tutte le famiglie residenti.</a:t>
            </a:r>
          </a:p>
          <a:p>
            <a:pPr marL="0" indent="0" algn="just">
              <a:buNone/>
            </a:pPr>
            <a:r>
              <a:rPr lang="it-IT" sz="1200" dirty="0" smtClean="0">
                <a:latin typeface="Arial" pitchFamily="34" charset="0"/>
                <a:cs typeface="Arial" pitchFamily="34" charset="0"/>
              </a:rPr>
              <a:t>Raccogliere storie per trasformarle in biografie ha fornito descrizioni, osservazioni, memoria su come si vive, si è vissuto in un luogo, in un territorio, in una famiglia, in qualsiasi situazione in cui gli esseri umani si siano scambiati  racconti e abbiano appreso reciprocamente. Custodire le narrazione personali di una comunità significa far emergere la storia di quella comunità, di quel territorio, le tracce di vita di un novecento ormai trascorso di cui, però, siamo figli.</a:t>
            </a:r>
          </a:p>
          <a:p>
            <a:pPr marL="0" indent="0" algn="just">
              <a:buNone/>
            </a:pPr>
            <a:r>
              <a:rPr lang="it-IT" sz="1200" dirty="0" smtClean="0">
                <a:latin typeface="Arial" pitchFamily="34" charset="0"/>
                <a:cs typeface="Arial" pitchFamily="34" charset="0"/>
              </a:rPr>
              <a:t>L’obiettivo del progetto ha avuto un duplice aspetto: stimolare e invitare al ricordo quale spazio cognitivo ed emozionale colui o colei che in tale percorso si introduce; raccogliere e scrivere memorie utili ad una riflessione sociale allargata al contesto in cui la comunità vive. Per tale motivo le storie vanno restituire alla Comunità affinché vivano e parlino alle generazioni e ai generi.</a:t>
            </a:r>
          </a:p>
          <a:p>
            <a:pPr marL="0" indent="0" algn="just">
              <a:buNone/>
            </a:pPr>
            <a:r>
              <a:rPr lang="it-IT" sz="1200" dirty="0" smtClean="0">
                <a:latin typeface="Arial" pitchFamily="34" charset="0"/>
                <a:cs typeface="Arial" pitchFamily="34" charset="0"/>
              </a:rPr>
              <a:t>La prima fase del progetto si è strutturata attraverso un percorso formativo rivolto ai biografi volontari, ossia un gruppo di cittadini  che si sono resi disponibili a partecipare al progetto mentre la seconda fase,  ha previsto l’individuazione degli anziani narratori, il primo contatto, l’attuazione delle interviste biografiche. Le storie sono state successivamente trascritte e rivisitate in accordo con gli stessi narratori.</a:t>
            </a:r>
          </a:p>
          <a:p>
            <a:pPr marL="0" indent="0" algn="just">
              <a:buNone/>
            </a:pPr>
            <a:r>
              <a:rPr lang="it-IT" sz="1200" dirty="0" smtClean="0">
                <a:latin typeface="Arial" pitchFamily="34" charset="0"/>
                <a:cs typeface="Arial" pitchFamily="34" charset="0"/>
              </a:rPr>
              <a:t>La pubblicazione, curata dalle coordinatrici del progetto e corredata dalle fotografie raccolte, ha rappresentato una prima occasione di salvaguardia delle memoria locale</a:t>
            </a:r>
          </a:p>
          <a:p>
            <a:pPr marL="0" indent="0" algn="just">
              <a:buNone/>
            </a:pPr>
            <a:endParaRPr lang="it-IT" sz="1200"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In occasione della presentazione del libro «Storie e racconti dal greto del fiume» – Calvagese: la comunità fa memoria», avvenuta il 24 settembre 2006, l’Amministrazione Comunale si è impegnata a «far vivere» il libro promuovendo con le scuole percorsi di ricerca e laboratori avviando con i biografi volontari e la cittadinanza nuove esperienze per preservare le memorie, a partire dalla scrittura. Nella primavera del 2007 sono stati effettati due incontri uno con le classi quarte della scuola elementare e l’altro con la classe terza della scuola media: hanno partecipato alcuni anziani narratori e biografi coautori del libro.</a:t>
            </a:r>
          </a:p>
        </p:txBody>
      </p:sp>
      <p:pic>
        <p:nvPicPr>
          <p:cNvPr id="4098" name="Picture 2" descr="\\Server-hp\scambio dati\SEGRETERIA\DETERMINE\UTC DETERMINE\llpp\S25C-411061507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1556792"/>
            <a:ext cx="3388118" cy="472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759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3550168" cy="4572000"/>
          </a:xfrm>
        </p:spPr>
        <p:txBody>
          <a:bodyPr>
            <a:normAutofit fontScale="85000" lnSpcReduction="20000"/>
          </a:bodyPr>
          <a:lstStyle/>
          <a:p>
            <a:pPr marL="0" indent="0" algn="just">
              <a:buNone/>
            </a:pPr>
            <a:endParaRPr lang="it-IT" sz="1200" dirty="0" smtClean="0">
              <a:latin typeface="Arial" pitchFamily="34" charset="0"/>
              <a:cs typeface="Arial" pitchFamily="34" charset="0"/>
            </a:endParaRPr>
          </a:p>
          <a:p>
            <a:pPr marL="0" indent="0" algn="just">
              <a:buNone/>
            </a:pPr>
            <a:r>
              <a:rPr lang="it-IT" sz="1200" dirty="0">
                <a:latin typeface="Arial" pitchFamily="34" charset="0"/>
                <a:cs typeface="Arial" pitchFamily="34" charset="0"/>
              </a:rPr>
              <a:t>La </a:t>
            </a:r>
            <a:r>
              <a:rPr lang="it-IT" sz="1200" b="1" dirty="0">
                <a:latin typeface="Arial" pitchFamily="34" charset="0"/>
                <a:cs typeface="Arial" pitchFamily="34" charset="0"/>
              </a:rPr>
              <a:t>raccolta differenziata porta a porta</a:t>
            </a:r>
            <a:r>
              <a:rPr lang="it-IT" sz="1200" dirty="0">
                <a:latin typeface="Arial" pitchFamily="34" charset="0"/>
                <a:cs typeface="Arial" pitchFamily="34" charset="0"/>
              </a:rPr>
              <a:t> è una tecnica di </a:t>
            </a:r>
            <a:r>
              <a:rPr lang="it-IT" sz="1200" dirty="0">
                <a:latin typeface="Arial" pitchFamily="34" charset="0"/>
                <a:cs typeface="Arial" pitchFamily="34" charset="0"/>
                <a:hlinkClick r:id="rId2" action="ppaction://hlinkfile" tooltip="Gestione dei rifiuti"/>
              </a:rPr>
              <a:t>gestione dei rifiuti</a:t>
            </a:r>
            <a:r>
              <a:rPr lang="it-IT" sz="1200" dirty="0">
                <a:latin typeface="Arial" pitchFamily="34" charset="0"/>
                <a:cs typeface="Arial" pitchFamily="34" charset="0"/>
              </a:rPr>
              <a:t> che prevede il periodico ritiro presso il domicilio dell'utenza del rifiuto urbano prodotto dalla stessa. La raccolta differenziata consente di raggiungere elevati valori di </a:t>
            </a:r>
            <a:r>
              <a:rPr lang="it-IT" sz="1200" dirty="0">
                <a:latin typeface="Arial" pitchFamily="34" charset="0"/>
                <a:cs typeface="Arial" pitchFamily="34" charset="0"/>
                <a:hlinkClick r:id="rId3" action="ppaction://hlinkfile" tooltip="Raccolta differenziata"/>
              </a:rPr>
              <a:t>raccolta differenziata</a:t>
            </a:r>
            <a:r>
              <a:rPr lang="it-IT" sz="1200" dirty="0">
                <a:latin typeface="Arial" pitchFamily="34" charset="0"/>
                <a:cs typeface="Arial" pitchFamily="34" charset="0"/>
              </a:rPr>
              <a:t>.</a:t>
            </a:r>
          </a:p>
          <a:p>
            <a:pPr marL="0" indent="0" algn="just">
              <a:buNone/>
            </a:pPr>
            <a:r>
              <a:rPr lang="it-IT" sz="1200" dirty="0">
                <a:latin typeface="Arial" pitchFamily="34" charset="0"/>
                <a:cs typeface="Arial" pitchFamily="34" charset="0"/>
              </a:rPr>
              <a:t>Questo sistema è considerato il metodo più funzionale per incrementare la percentuale di rifiuti destinati al </a:t>
            </a:r>
            <a:r>
              <a:rPr lang="it-IT" sz="1200" dirty="0">
                <a:latin typeface="Arial" pitchFamily="34" charset="0"/>
                <a:cs typeface="Arial" pitchFamily="34" charset="0"/>
                <a:hlinkClick r:id="rId4" action="ppaction://hlinkfile" tooltip="Riciclaggio"/>
              </a:rPr>
              <a:t>riciclaggio</a:t>
            </a:r>
            <a:r>
              <a:rPr lang="it-IT" sz="1200" dirty="0">
                <a:latin typeface="Arial" pitchFamily="34" charset="0"/>
                <a:cs typeface="Arial" pitchFamily="34" charset="0"/>
              </a:rPr>
              <a:t>.</a:t>
            </a:r>
          </a:p>
          <a:p>
            <a:pPr marL="0" indent="0" algn="just">
              <a:buNone/>
            </a:pPr>
            <a:r>
              <a:rPr lang="it-IT" sz="1200" dirty="0">
                <a:latin typeface="Arial" pitchFamily="34" charset="0"/>
                <a:cs typeface="Arial" pitchFamily="34" charset="0"/>
              </a:rPr>
              <a:t>Tuttavia, un aspetto problematico del sistema consiste nella possibile scarsa collaborazione da parte dei cittadini. Quanto più alta è la </a:t>
            </a:r>
            <a:r>
              <a:rPr lang="it-IT" sz="1200" dirty="0">
                <a:latin typeface="Arial" pitchFamily="34" charset="0"/>
                <a:cs typeface="Arial" pitchFamily="34" charset="0"/>
                <a:hlinkClick r:id="rId5" action="ppaction://hlinkfile" tooltip="Educazione civica"/>
              </a:rPr>
              <a:t>coscienza civica</a:t>
            </a:r>
            <a:r>
              <a:rPr lang="it-IT" sz="1200" dirty="0">
                <a:latin typeface="Arial" pitchFamily="34" charset="0"/>
                <a:cs typeface="Arial" pitchFamily="34" charset="0"/>
              </a:rPr>
              <a:t> tanto più il metodo garantisce ottimi risultati. </a:t>
            </a:r>
          </a:p>
          <a:p>
            <a:pPr marL="0" indent="0" algn="just">
              <a:buNone/>
            </a:pPr>
            <a:r>
              <a:rPr lang="it-IT" sz="1200" dirty="0">
                <a:latin typeface="Arial" pitchFamily="34" charset="0"/>
                <a:cs typeface="Arial" pitchFamily="34" charset="0"/>
              </a:rPr>
              <a:t>Il nostro sforzo è stato quello di far partire questo tipo di raccolta, informando ed educando la popolazione al fine di ottimizzare i risultati!</a:t>
            </a:r>
            <a:endParaRPr lang="it-IT" sz="1200" dirty="0"/>
          </a:p>
          <a:p>
            <a:pPr marL="0" indent="0" algn="just">
              <a:buNone/>
            </a:pPr>
            <a:endParaRPr lang="it-IT" sz="1200" dirty="0">
              <a:latin typeface="Arial" pitchFamily="34" charset="0"/>
              <a:cs typeface="Arial" pitchFamily="34" charset="0"/>
            </a:endParaRPr>
          </a:p>
          <a:p>
            <a:pPr marL="0" indent="0" algn="just">
              <a:buNone/>
            </a:pPr>
            <a:endParaRPr lang="it-IT" sz="1200"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IL </a:t>
            </a:r>
            <a:r>
              <a:rPr lang="it-IT" sz="1200" dirty="0">
                <a:latin typeface="Arial" pitchFamily="34" charset="0"/>
                <a:cs typeface="Arial" pitchFamily="34" charset="0"/>
              </a:rPr>
              <a:t>COMUNE DI CALVAGESE DELLA RIVIERA NELLA FOTO DI COPERTINA DEL NOTIZIARIO COMUNALE SULLA CAMPAGNA DI EDUCAZIONE ALLA POPOLAZIONE SUL TEMA DELLA «RACCOLTA </a:t>
            </a:r>
            <a:r>
              <a:rPr lang="it-IT" sz="1200" dirty="0" smtClean="0">
                <a:latin typeface="Arial" pitchFamily="34" charset="0"/>
                <a:cs typeface="Arial" pitchFamily="34" charset="0"/>
              </a:rPr>
              <a:t>DIFFERENZIATA PORTA A PORTA » INIZIATA IL 2 NOVEMBRE 2006 E CHE HA COME OBIETTIVI:</a:t>
            </a:r>
          </a:p>
          <a:p>
            <a:pPr marL="0" indent="0" algn="just">
              <a:buNone/>
            </a:pPr>
            <a:endParaRPr lang="it-IT" sz="1200" dirty="0" smtClean="0">
              <a:latin typeface="Arial" pitchFamily="34" charset="0"/>
              <a:cs typeface="Arial" pitchFamily="34" charset="0"/>
            </a:endParaRPr>
          </a:p>
          <a:p>
            <a:pPr algn="just">
              <a:buFontTx/>
              <a:buChar char="-"/>
            </a:pPr>
            <a:r>
              <a:rPr lang="it-IT" sz="1400" dirty="0" smtClean="0">
                <a:latin typeface="Arial" pitchFamily="34" charset="0"/>
                <a:cs typeface="Arial" pitchFamily="34" charset="0"/>
              </a:rPr>
              <a:t>Aumentare la percentuale della raccolta differenziata</a:t>
            </a:r>
          </a:p>
          <a:p>
            <a:pPr marL="285750" indent="-285750">
              <a:buFontTx/>
              <a:buChar char="-"/>
            </a:pPr>
            <a:r>
              <a:rPr lang="it-IT" sz="1400" dirty="0">
                <a:latin typeface="Arial" pitchFamily="34" charset="0"/>
                <a:cs typeface="Arial" pitchFamily="34" charset="0"/>
              </a:rPr>
              <a:t>Sensibilizzare gli utenti sulla riduzione a monte dei rifiuti</a:t>
            </a:r>
          </a:p>
          <a:p>
            <a:pPr marL="285750" indent="-285750">
              <a:buFontTx/>
              <a:buChar char="-"/>
            </a:pPr>
            <a:r>
              <a:rPr lang="it-IT" sz="1400" dirty="0">
                <a:latin typeface="Arial" pitchFamily="34" charset="0"/>
                <a:cs typeface="Arial" pitchFamily="34" charset="0"/>
              </a:rPr>
              <a:t>Stabilizzare nel tempo i costi di gestione e di smaltimento</a:t>
            </a:r>
          </a:p>
          <a:p>
            <a:pPr marL="285750" indent="-285750">
              <a:buFontTx/>
              <a:buChar char="-"/>
            </a:pPr>
            <a:r>
              <a:rPr lang="it-IT" sz="1400" dirty="0">
                <a:latin typeface="Arial" pitchFamily="34" charset="0"/>
                <a:cs typeface="Arial" pitchFamily="34" charset="0"/>
              </a:rPr>
              <a:t>Migliorare la pulizia e il decoro del paese</a:t>
            </a:r>
          </a:p>
          <a:p>
            <a:pPr algn="just">
              <a:buFontTx/>
              <a:buChar char="-"/>
            </a:pPr>
            <a:endParaRPr lang="it-IT" sz="1200" dirty="0" smtClean="0">
              <a:latin typeface="Arial" pitchFamily="34" charset="0"/>
              <a:cs typeface="Arial" pitchFamily="34" charset="0"/>
            </a:endParaRPr>
          </a:p>
          <a:p>
            <a:pPr marL="0" indent="0" algn="just">
              <a:buNone/>
            </a:pPr>
            <a:endParaRPr lang="it-IT" sz="1200" dirty="0" smtClean="0">
              <a:latin typeface="Arial" pitchFamily="34" charset="0"/>
              <a:cs typeface="Arial" pitchFamily="34" charset="0"/>
            </a:endParaRPr>
          </a:p>
          <a:p>
            <a:pPr marL="0" indent="0" algn="just">
              <a:buNone/>
            </a:pPr>
            <a:endParaRPr lang="it-IT" sz="1200" dirty="0"/>
          </a:p>
          <a:p>
            <a:pPr algn="just"/>
            <a:endParaRPr lang="it-IT" sz="1200" dirty="0"/>
          </a:p>
        </p:txBody>
      </p:sp>
      <p:pic>
        <p:nvPicPr>
          <p:cNvPr id="4" name="Picture 2" descr="\\Server-hp\scambio dati\varie\fotografie varie\RACCOLTA FOTO\Immagine\Immagine 0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9992" y="1628800"/>
            <a:ext cx="4149080" cy="4644008"/>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251520" y="3789040"/>
            <a:ext cx="3744416" cy="584775"/>
          </a:xfrm>
          <a:prstGeom prst="rect">
            <a:avLst/>
          </a:prstGeom>
        </p:spPr>
        <p:txBody>
          <a:bodyPr wrap="square">
            <a:spAutoFit/>
          </a:bodyPr>
          <a:lstStyle/>
          <a:p>
            <a:endParaRPr lang="it-IT" dirty="0"/>
          </a:p>
          <a:p>
            <a:endParaRPr lang="it-IT" sz="1400" dirty="0">
              <a:latin typeface="Arial" pitchFamily="34" charset="0"/>
              <a:cs typeface="Arial" pitchFamily="34" charset="0"/>
            </a:endParaRPr>
          </a:p>
        </p:txBody>
      </p:sp>
    </p:spTree>
    <p:extLst>
      <p:ext uri="{BB962C8B-B14F-4D97-AF65-F5344CB8AC3E}">
        <p14:creationId xmlns:p14="http://schemas.microsoft.com/office/powerpoint/2010/main" val="5685080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4630288" cy="4572000"/>
          </a:xfrm>
        </p:spPr>
        <p:txBody>
          <a:bodyPr>
            <a:normAutofit/>
          </a:bodyPr>
          <a:lstStyle/>
          <a:p>
            <a:pPr marL="0" indent="0">
              <a:buNone/>
            </a:pPr>
            <a:endParaRPr lang="it-IT" sz="1400" b="1" dirty="0" smtClean="0">
              <a:latin typeface="Arial" pitchFamily="34" charset="0"/>
              <a:cs typeface="Arial" pitchFamily="34" charset="0"/>
            </a:endParaRPr>
          </a:p>
          <a:p>
            <a:pPr marL="0" indent="0">
              <a:buNone/>
            </a:pPr>
            <a:r>
              <a:rPr lang="it-IT" sz="1400" b="1" dirty="0" smtClean="0">
                <a:latin typeface="Arial" pitchFamily="34" charset="0"/>
                <a:cs typeface="Arial" pitchFamily="34" charset="0"/>
              </a:rPr>
              <a:t>«DON SILVIO BIGNOTTI PRETE DI CAMPAGNA»</a:t>
            </a:r>
          </a:p>
          <a:p>
            <a:pPr marL="0" indent="0" algn="just">
              <a:buNone/>
            </a:pPr>
            <a:endParaRPr lang="it-IT" sz="1200"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Sempre per preservare la memoria del nostro passato, che ancora oggi insegna, l’Amministrazione comunale di Calvagese della Riviera, ha voluto contribuire alla realizzazione della pubblicazione a cura di don Emilio </a:t>
            </a:r>
            <a:r>
              <a:rPr lang="it-IT" sz="1200" dirty="0" err="1" smtClean="0">
                <a:latin typeface="Arial" pitchFamily="34" charset="0"/>
                <a:cs typeface="Arial" pitchFamily="34" charset="0"/>
              </a:rPr>
              <a:t>Reghenzi</a:t>
            </a:r>
            <a:r>
              <a:rPr lang="it-IT" sz="1200" dirty="0" smtClean="0">
                <a:latin typeface="Arial" pitchFamily="34" charset="0"/>
                <a:cs typeface="Arial" pitchFamily="34" charset="0"/>
              </a:rPr>
              <a:t>. </a:t>
            </a:r>
          </a:p>
          <a:p>
            <a:pPr marL="0" indent="0" algn="just">
              <a:buNone/>
            </a:pPr>
            <a:r>
              <a:rPr lang="it-IT" sz="1200" dirty="0" smtClean="0">
                <a:latin typeface="Arial" pitchFamily="34" charset="0"/>
                <a:cs typeface="Arial" pitchFamily="34" charset="0"/>
              </a:rPr>
              <a:t>L’autore ha voluto far conoscere in modo più appropriato la figura  di don Silvio </a:t>
            </a:r>
            <a:r>
              <a:rPr lang="it-IT" sz="1200" dirty="0" err="1" smtClean="0">
                <a:latin typeface="Arial" pitchFamily="34" charset="0"/>
                <a:cs typeface="Arial" pitchFamily="34" charset="0"/>
              </a:rPr>
              <a:t>Bignotti</a:t>
            </a:r>
            <a:r>
              <a:rPr lang="it-IT" sz="1200" dirty="0" smtClean="0">
                <a:latin typeface="Arial" pitchFamily="34" charset="0"/>
                <a:cs typeface="Arial" pitchFamily="34" charset="0"/>
              </a:rPr>
              <a:t> che ha avuto  i natali a Calvagese della Riviera e che è stato parroco di Fiesse dal 1919 al 1953.</a:t>
            </a:r>
          </a:p>
        </p:txBody>
      </p:sp>
      <p:pic>
        <p:nvPicPr>
          <p:cNvPr id="5122" name="Picture 2" descr="\\Server-hp\scambio dati\SEGRETERIA\DETERMINE\UTC DETERMINE\llpp\S25C-4110615075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1412776"/>
            <a:ext cx="3731667" cy="5201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385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4486272" cy="4572000"/>
          </a:xfrm>
        </p:spPr>
        <p:txBody>
          <a:bodyPr>
            <a:normAutofit fontScale="85000" lnSpcReduction="10000"/>
          </a:bodyPr>
          <a:lstStyle/>
          <a:p>
            <a:pPr marL="0" indent="0">
              <a:buNone/>
            </a:pPr>
            <a:r>
              <a:rPr lang="it-IT" sz="1400" b="1" dirty="0" smtClean="0">
                <a:latin typeface="Arial" pitchFamily="34" charset="0"/>
                <a:cs typeface="Arial" pitchFamily="34" charset="0"/>
              </a:rPr>
              <a:t>COSTITUZIONE DELLA REPUBBLICA ITALIANA</a:t>
            </a:r>
          </a:p>
          <a:p>
            <a:pPr marL="0" indent="0">
              <a:buNone/>
            </a:pPr>
            <a:endParaRPr lang="it-IT" sz="1400" b="1"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A conclusione dell’anno scolastico, come ogni anno, il Sindaco e l’Assessore alla cultura fanno dono agli studenti delle terze classi delle scuola media, del testo della Costituzione  Italiana per fare in modo che ogni famiglia sia custode del grande valore che esso costituisce.</a:t>
            </a:r>
          </a:p>
          <a:p>
            <a:pPr marL="0" indent="0" algn="just">
              <a:buNone/>
            </a:pPr>
            <a:r>
              <a:rPr lang="it-IT" sz="1200" dirty="0" smtClean="0">
                <a:latin typeface="Arial" pitchFamily="34" charset="0"/>
                <a:cs typeface="Arial" pitchFamily="34" charset="0"/>
              </a:rPr>
              <a:t>Si riporta , di seguito, la lettera  di consegna agli studenti.</a:t>
            </a:r>
          </a:p>
          <a:p>
            <a:pPr marL="0" indent="0">
              <a:buNone/>
            </a:pPr>
            <a:endParaRPr lang="it-IT" sz="1200" dirty="0">
              <a:latin typeface="Arial" pitchFamily="34" charset="0"/>
              <a:cs typeface="Arial" pitchFamily="34" charset="0"/>
            </a:endParaRPr>
          </a:p>
          <a:p>
            <a:pPr marL="0" indent="0" algn="just">
              <a:buNone/>
            </a:pPr>
            <a:r>
              <a:rPr lang="it-IT" sz="1200" i="1" dirty="0" smtClean="0">
                <a:latin typeface="Arial" pitchFamily="34" charset="0"/>
                <a:cs typeface="Arial" pitchFamily="34" charset="0"/>
              </a:rPr>
              <a:t>«La </a:t>
            </a:r>
            <a:r>
              <a:rPr lang="it-IT" sz="1200" i="1" dirty="0">
                <a:latin typeface="Arial" pitchFamily="34" charset="0"/>
                <a:cs typeface="Arial" pitchFamily="34" charset="0"/>
              </a:rPr>
              <a:t>nostra collettività ha bisogno dei giovani che, con le loro energie nuove e le idee innovative, sanno dare il loro apporto allo sviluppo del nostro Paese, per una sempre migliore qualità della vita.</a:t>
            </a:r>
          </a:p>
          <a:p>
            <a:pPr marL="0" indent="0" algn="just">
              <a:buNone/>
            </a:pPr>
            <a:r>
              <a:rPr lang="it-IT" sz="1200" i="1" dirty="0">
                <a:latin typeface="Arial" pitchFamily="34" charset="0"/>
                <a:cs typeface="Arial" pitchFamily="34" charset="0"/>
              </a:rPr>
              <a:t> </a:t>
            </a:r>
            <a:r>
              <a:rPr lang="it-IT" sz="1200" i="1" dirty="0" smtClean="0">
                <a:latin typeface="Arial" pitchFamily="34" charset="0"/>
                <a:cs typeface="Arial" pitchFamily="34" charset="0"/>
              </a:rPr>
              <a:t>La </a:t>
            </a:r>
            <a:r>
              <a:rPr lang="it-IT" sz="1200" i="1" dirty="0">
                <a:latin typeface="Arial" pitchFamily="34" charset="0"/>
                <a:cs typeface="Arial" pitchFamily="34" charset="0"/>
              </a:rPr>
              <a:t>Vostra partecipazione alla vita cittadina sarà essenziale, qualunque idea politica voglia abbracciare, perché solo nel confronto, libero da qualsivoglia condizionamento, </a:t>
            </a:r>
            <a:r>
              <a:rPr lang="it-IT" sz="1200" i="1" dirty="0" smtClean="0">
                <a:latin typeface="Arial" pitchFamily="34" charset="0"/>
                <a:cs typeface="Arial" pitchFamily="34" charset="0"/>
              </a:rPr>
              <a:t>partecipativo </a:t>
            </a:r>
            <a:r>
              <a:rPr lang="it-IT" sz="1200" i="1" dirty="0">
                <a:latin typeface="Arial" pitchFamily="34" charset="0"/>
                <a:cs typeface="Arial" pitchFamily="34" charset="0"/>
              </a:rPr>
              <a:t>ma a sua volta rispettoso delle idee altrui, ci può essere benessere sociale e rispetto per l’individuo.</a:t>
            </a:r>
          </a:p>
          <a:p>
            <a:pPr marL="0" indent="0" algn="just">
              <a:buNone/>
            </a:pPr>
            <a:r>
              <a:rPr lang="it-IT" sz="1200" i="1" dirty="0">
                <a:latin typeface="Arial" pitchFamily="34" charset="0"/>
                <a:cs typeface="Arial" pitchFamily="34" charset="0"/>
              </a:rPr>
              <a:t> </a:t>
            </a:r>
            <a:r>
              <a:rPr lang="it-IT" sz="1200" i="1" dirty="0" smtClean="0">
                <a:latin typeface="Arial" pitchFamily="34" charset="0"/>
                <a:cs typeface="Arial" pitchFamily="34" charset="0"/>
              </a:rPr>
              <a:t>Nella </a:t>
            </a:r>
            <a:r>
              <a:rPr lang="it-IT" sz="1200" i="1" dirty="0">
                <a:latin typeface="Arial" pitchFamily="34" charset="0"/>
                <a:cs typeface="Arial" pitchFamily="34" charset="0"/>
              </a:rPr>
              <a:t>mia funzione di Assessore alla Cultura ed alla Pubblica Istruzione, desidero formulare a tutti Voi gli auguri per un futuro luminoso e sereno che Vi consenta di raggiungere le Vostra aspirazioni, nel rispetto dei diritti altrui, che è la certa garanzia della tutela dei propri.</a:t>
            </a:r>
          </a:p>
          <a:p>
            <a:pPr marL="0" indent="0" algn="just">
              <a:buNone/>
            </a:pPr>
            <a:r>
              <a:rPr lang="it-IT" sz="1200" i="1" dirty="0">
                <a:latin typeface="Arial" pitchFamily="34" charset="0"/>
                <a:cs typeface="Arial" pitchFamily="34" charset="0"/>
              </a:rPr>
              <a:t> </a:t>
            </a:r>
            <a:r>
              <a:rPr lang="it-IT" sz="1200" i="1" dirty="0" smtClean="0">
                <a:latin typeface="Arial" pitchFamily="34" charset="0"/>
                <a:cs typeface="Arial" pitchFamily="34" charset="0"/>
              </a:rPr>
              <a:t>Ritengo </a:t>
            </a:r>
            <a:r>
              <a:rPr lang="it-IT" sz="1200" i="1" dirty="0">
                <a:latin typeface="Arial" pitchFamily="34" charset="0"/>
                <a:cs typeface="Arial" pitchFamily="34" charset="0"/>
              </a:rPr>
              <a:t>un passaggio importante la consegna di questo dono simbolico, contenente la nostra Costituzione, per far si che possiate apprenderne l’importanza, per meglio conoscere le principali norme che regolano la vita della nostra Repubblica.</a:t>
            </a:r>
          </a:p>
          <a:p>
            <a:pPr marL="0" indent="0" algn="just">
              <a:buNone/>
            </a:pPr>
            <a:r>
              <a:rPr lang="it-IT" sz="1200" i="1" dirty="0">
                <a:latin typeface="Arial" pitchFamily="34" charset="0"/>
                <a:cs typeface="Arial" pitchFamily="34" charset="0"/>
              </a:rPr>
              <a:t> </a:t>
            </a:r>
            <a:r>
              <a:rPr lang="it-IT" sz="1200" i="1" dirty="0" smtClean="0">
                <a:latin typeface="Arial" pitchFamily="34" charset="0"/>
                <a:cs typeface="Arial" pitchFamily="34" charset="0"/>
              </a:rPr>
              <a:t> La </a:t>
            </a:r>
            <a:r>
              <a:rPr lang="it-IT" sz="1200" i="1" dirty="0">
                <a:latin typeface="Arial" pitchFamily="34" charset="0"/>
                <a:cs typeface="Arial" pitchFamily="34" charset="0"/>
              </a:rPr>
              <a:t>nostra Costituzione è sempre attuale. Leggetela! Vi aiuterà a comprendere che ogni buon cittadino deve formare la propria coscienza civica per poter meglio rapportarsi con gli altri e far crescere una rinnovata coscienza collettiva.</a:t>
            </a:r>
          </a:p>
          <a:p>
            <a:pPr marL="0" indent="0" algn="just">
              <a:buNone/>
            </a:pPr>
            <a:r>
              <a:rPr lang="it-IT" sz="1200" i="1" dirty="0">
                <a:latin typeface="Arial" pitchFamily="34" charset="0"/>
                <a:cs typeface="Arial" pitchFamily="34" charset="0"/>
              </a:rPr>
              <a:t> </a:t>
            </a:r>
            <a:r>
              <a:rPr lang="it-IT" sz="1200" i="1" dirty="0" smtClean="0">
                <a:latin typeface="Arial" pitchFamily="34" charset="0"/>
                <a:cs typeface="Arial" pitchFamily="34" charset="0"/>
              </a:rPr>
              <a:t>Porgo </a:t>
            </a:r>
            <a:r>
              <a:rPr lang="it-IT" sz="1200" i="1" dirty="0">
                <a:latin typeface="Arial" pitchFamily="34" charset="0"/>
                <a:cs typeface="Arial" pitchFamily="34" charset="0"/>
              </a:rPr>
              <a:t>a tutti un sincero augurio per la scelta scolastica </a:t>
            </a:r>
            <a:r>
              <a:rPr lang="it-IT" sz="1200" i="1" dirty="0" smtClean="0">
                <a:latin typeface="Arial" pitchFamily="34" charset="0"/>
                <a:cs typeface="Arial" pitchFamily="34" charset="0"/>
              </a:rPr>
              <a:t>futura».</a:t>
            </a:r>
            <a:endParaRPr lang="it-IT" sz="1200" i="1" dirty="0">
              <a:latin typeface="Arial" pitchFamily="34" charset="0"/>
              <a:cs typeface="Arial" pitchFamily="34" charset="0"/>
            </a:endParaRPr>
          </a:p>
          <a:p>
            <a:pPr marL="0" indent="0" algn="just">
              <a:buNone/>
            </a:pPr>
            <a:r>
              <a:rPr lang="it-IT" sz="1200" i="1" dirty="0">
                <a:latin typeface="Arial" pitchFamily="34" charset="0"/>
                <a:cs typeface="Arial" pitchFamily="34" charset="0"/>
              </a:rPr>
              <a:t> </a:t>
            </a:r>
          </a:p>
          <a:p>
            <a:pPr marL="0" indent="0" algn="just">
              <a:buNone/>
            </a:pPr>
            <a:endParaRPr lang="it-IT" sz="1200" dirty="0">
              <a:latin typeface="Arial" pitchFamily="34" charset="0"/>
              <a:cs typeface="Arial" pitchFamily="34" charset="0"/>
            </a:endParaRPr>
          </a:p>
        </p:txBody>
      </p:sp>
      <p:pic>
        <p:nvPicPr>
          <p:cNvPr id="6156" name="Picture 12" descr="http://t0.gstatic.com/images?q=tbn:ANd9GcRXyjTIwANT8HrwRKdKfxAmobK81EEkyp9q4mDZN0laMu5Pm_1pS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556792"/>
            <a:ext cx="26670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t0.gstatic.com/images?q=tbn:ANd9GcQn0-Y6HspuVKrVbqjt7SE_XTHT5ZhWUxnZ8WbyWIhN0vYQN_xhg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429000"/>
            <a:ext cx="1676400" cy="2733675"/>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ttp://t1.gstatic.com/images?q=tbn:ANd9GcRGsiqpEkAFL8Zw2qkD6dVWPUOLB1Co6jff3TXHu9QTSJFc11S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3949088"/>
            <a:ext cx="2028825"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647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3046112" cy="4572000"/>
          </a:xfrm>
        </p:spPr>
        <p:txBody>
          <a:bodyPr>
            <a:normAutofit fontScale="85000" lnSpcReduction="10000"/>
          </a:bodyPr>
          <a:lstStyle/>
          <a:p>
            <a:pPr marL="0" indent="0" algn="just">
              <a:buNone/>
            </a:pPr>
            <a:r>
              <a:rPr lang="it-IT" sz="1400" b="1" dirty="0" smtClean="0">
                <a:latin typeface="Arial" pitchFamily="34" charset="0"/>
                <a:cs typeface="Arial" pitchFamily="34" charset="0"/>
              </a:rPr>
              <a:t>CERIMONIA DI CONSEGNA DELLA MEDAGLIA D’ORO AL MERITO CIVILE</a:t>
            </a:r>
          </a:p>
          <a:p>
            <a:pPr marL="0" indent="0" algn="just">
              <a:buNone/>
            </a:pPr>
            <a:endParaRPr lang="it-IT" sz="1400" b="1"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Il </a:t>
            </a:r>
            <a:r>
              <a:rPr lang="it-IT" sz="1200" dirty="0">
                <a:latin typeface="Arial" pitchFamily="34" charset="0"/>
                <a:cs typeface="Arial" pitchFamily="34" charset="0"/>
              </a:rPr>
              <a:t>10 febbraio 2009, in occasione del </a:t>
            </a:r>
            <a:r>
              <a:rPr lang="it-IT" sz="1200" i="1" dirty="0">
                <a:latin typeface="Arial" pitchFamily="34" charset="0"/>
                <a:cs typeface="Arial" pitchFamily="34" charset="0"/>
              </a:rPr>
              <a:t>Giorno del ricordo</a:t>
            </a:r>
            <a:r>
              <a:rPr lang="it-IT" sz="1200" dirty="0">
                <a:latin typeface="Arial" pitchFamily="34" charset="0"/>
                <a:cs typeface="Arial" pitchFamily="34" charset="0"/>
              </a:rPr>
              <a:t>, a Palazzo Loggia a Brescia alla presenza del Sindaco di Brescia, del Sindaco di Calvagese, del Comandante provinciale della Guardia di Finanza di Brescia, dei familiari di don Giuseppe e di un folto pubblico di cittadini e di associazioni, anche di Calvagese, è stata consegnata dal Vice Prefetto di Brescia dott. Visconti al Sindaco Ivana </a:t>
            </a:r>
            <a:r>
              <a:rPr lang="it-IT" sz="1200" dirty="0" err="1">
                <a:latin typeface="Arial" pitchFamily="34" charset="0"/>
                <a:cs typeface="Arial" pitchFamily="34" charset="0"/>
              </a:rPr>
              <a:t>Palestri</a:t>
            </a:r>
            <a:r>
              <a:rPr lang="it-IT" sz="1200" dirty="0">
                <a:latin typeface="Arial" pitchFamily="34" charset="0"/>
                <a:cs typeface="Arial" pitchFamily="34" charset="0"/>
              </a:rPr>
              <a:t> la MEDAGLIA D’ORO AL MERITO CIVILE “IN MEMORIA” AL TEN. GIUSEPPE GABANA, con la seguente motivazione: </a:t>
            </a:r>
            <a:r>
              <a:rPr lang="it-IT" sz="1200" i="1" dirty="0">
                <a:latin typeface="Arial" pitchFamily="34" charset="0"/>
                <a:cs typeface="Arial" pitchFamily="34" charset="0"/>
              </a:rPr>
              <a:t>“Cappellano militare presso la 6° Legione “Giulia” nel corso dell’ultimo conflitto mondiale, con eccezionale spirito di sacrificio, alto senso del dovere ed abnegazione, svolse un’encomiabile opera di conforto e di soccorso in favore dei tanti finanzieri impegnati in aspre lotte per la difesa ed il mantenimento dell’ordine pubblico.</a:t>
            </a:r>
            <a:endParaRPr lang="it-IT" sz="1200" dirty="0">
              <a:latin typeface="Arial" pitchFamily="34" charset="0"/>
              <a:cs typeface="Arial" pitchFamily="34" charset="0"/>
            </a:endParaRPr>
          </a:p>
          <a:p>
            <a:pPr marL="0" indent="0" algn="just">
              <a:buNone/>
            </a:pPr>
            <a:r>
              <a:rPr lang="it-IT" sz="1200" i="1" dirty="0">
                <a:latin typeface="Arial" pitchFamily="34" charset="0"/>
                <a:cs typeface="Arial" pitchFamily="34" charset="0"/>
              </a:rPr>
              <a:t>Si prodigò, inoltre, nell’attività di assistenza ed aiuto nei confronti della popolazione civile, in particolare degli ebrei.</a:t>
            </a:r>
            <a:endParaRPr lang="it-IT" sz="1200" dirty="0">
              <a:latin typeface="Arial" pitchFamily="34" charset="0"/>
              <a:cs typeface="Arial" pitchFamily="34" charset="0"/>
            </a:endParaRPr>
          </a:p>
          <a:p>
            <a:pPr marL="0" indent="0" algn="just">
              <a:buNone/>
            </a:pPr>
            <a:r>
              <a:rPr lang="it-IT" sz="1200" i="1" dirty="0">
                <a:latin typeface="Arial" pitchFamily="34" charset="0"/>
                <a:cs typeface="Arial" pitchFamily="34" charset="0"/>
              </a:rPr>
              <a:t>Ritenuto un possibile pericolo per i principi della dottrina marxista, anche in relazione al ministero, venne assalito e ferito mortalmente dai sostenitori degli slavo-comunisti, immolando la vita ai più nobili ideali di cristiana solidarietà” </a:t>
            </a:r>
            <a:r>
              <a:rPr lang="it-IT" sz="1200" dirty="0">
                <a:latin typeface="Arial" pitchFamily="34" charset="0"/>
                <a:cs typeface="Arial" pitchFamily="34" charset="0"/>
              </a:rPr>
              <a:t>(Decreto del Presidente della Repubblica, 18 giugno 2008</a:t>
            </a:r>
            <a:r>
              <a:rPr lang="it-IT" sz="1200" dirty="0" smtClean="0">
                <a:latin typeface="Arial" pitchFamily="34" charset="0"/>
                <a:cs typeface="Arial" pitchFamily="34" charset="0"/>
              </a:rPr>
              <a:t>).</a:t>
            </a:r>
            <a:endParaRPr lang="it-IT" sz="1200" dirty="0">
              <a:latin typeface="Arial" pitchFamily="34" charset="0"/>
              <a:cs typeface="Arial" pitchFamily="34" charset="0"/>
            </a:endParaRPr>
          </a:p>
          <a:p>
            <a:pPr marL="0" indent="0">
              <a:buNone/>
            </a:pPr>
            <a:r>
              <a:rPr lang="it-IT" sz="1050" dirty="0"/>
              <a:t> </a:t>
            </a:r>
          </a:p>
          <a:p>
            <a:endParaRPr lang="it-IT" sz="1050" dirty="0">
              <a:latin typeface="Arial" pitchFamily="34" charset="0"/>
              <a:cs typeface="Arial" pitchFamily="34" charset="0"/>
            </a:endParaRPr>
          </a:p>
        </p:txBody>
      </p:sp>
      <p:pic>
        <p:nvPicPr>
          <p:cNvPr id="8194" name="Picture 2" descr="C:\Users\segreteria1\Desktop\SEGRETERIA\simonetta\cultura\MANIFESTAZIONI 2009\presentazione libro don g. gabana del 30 aprile\MANIFESTO -DON GIUSEPPE GABA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7112" y="2795834"/>
            <a:ext cx="1528063" cy="218286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segreteria1\Desktop\PROGETTO\marcco scansioni\gaba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1728" y="2361396"/>
            <a:ext cx="1708731" cy="26276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erver-hp\scambio dati\SEGRETERIA\DETERMINE\UTC DETERMINE\llpp\P61500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2018501"/>
            <a:ext cx="2218924" cy="2987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484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4558280" cy="4572000"/>
          </a:xfrm>
        </p:spPr>
        <p:txBody>
          <a:bodyPr>
            <a:normAutofit/>
          </a:bodyPr>
          <a:lstStyle/>
          <a:p>
            <a:pPr marL="0" indent="0">
              <a:buNone/>
            </a:pPr>
            <a:r>
              <a:rPr lang="it-IT" sz="1200" b="1" dirty="0" smtClean="0">
                <a:latin typeface="Arial" pitchFamily="34" charset="0"/>
                <a:cs typeface="Arial" pitchFamily="34" charset="0"/>
              </a:rPr>
              <a:t>VIDEONARRAZIONE «IL RUMORE DEI RICORDI» «Reduci della campagna di Russia»</a:t>
            </a:r>
          </a:p>
          <a:p>
            <a:pPr marL="0" indent="0" algn="just">
              <a:buNone/>
            </a:pPr>
            <a:r>
              <a:rPr lang="it-IT" sz="1200" b="1" dirty="0" err="1" smtClean="0">
                <a:latin typeface="Arial" pitchFamily="34" charset="0"/>
                <a:cs typeface="Arial" pitchFamily="34" charset="0"/>
              </a:rPr>
              <a:t>Mnemoteca</a:t>
            </a:r>
            <a:r>
              <a:rPr lang="it-IT" sz="1200" b="1" dirty="0" smtClean="0">
                <a:latin typeface="Arial" pitchFamily="34" charset="0"/>
                <a:cs typeface="Arial" pitchFamily="34" charset="0"/>
              </a:rPr>
              <a:t> di una comunità – narrare le storie individuali per restituire spessore alle memorie locali per un rilancio de una comunità delle relazioni</a:t>
            </a:r>
          </a:p>
          <a:p>
            <a:pPr marL="0" indent="0">
              <a:buNone/>
            </a:pPr>
            <a:endParaRPr lang="it-IT" sz="1200" b="1"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Il comune di Calvagese della Riviera in collaborazione con l’Associazione Nazionale Alpini sezione </a:t>
            </a:r>
            <a:r>
              <a:rPr lang="it-IT" sz="1200" dirty="0" err="1" smtClean="0">
                <a:latin typeface="Arial" pitchFamily="34" charset="0"/>
                <a:cs typeface="Arial" pitchFamily="34" charset="0"/>
              </a:rPr>
              <a:t>Montesuello</a:t>
            </a:r>
            <a:r>
              <a:rPr lang="it-IT" sz="1200" dirty="0" smtClean="0">
                <a:latin typeface="Arial" pitchFamily="34" charset="0"/>
                <a:cs typeface="Arial" pitchFamily="34" charset="0"/>
              </a:rPr>
              <a:t> Gruppo di Calvagese, Mocasina e </a:t>
            </a:r>
            <a:r>
              <a:rPr lang="it-IT" sz="1200" dirty="0" err="1" smtClean="0">
                <a:latin typeface="Arial" pitchFamily="34" charset="0"/>
                <a:cs typeface="Arial" pitchFamily="34" charset="0"/>
              </a:rPr>
              <a:t>Carzago</a:t>
            </a:r>
            <a:r>
              <a:rPr lang="it-IT" sz="1200" dirty="0" smtClean="0">
                <a:latin typeface="Arial" pitchFamily="34" charset="0"/>
                <a:cs typeface="Arial" pitchFamily="34" charset="0"/>
              </a:rPr>
              <a:t>, hanno realizzato questa videonarrazione. L’idea che ispira il progetto è di tendere verso la costruzione di una comunità delle relazioni. Una comunità che veda nell’individuo la grande risorsa e nella relazione la modalità per costruire ponti di comunicazione. </a:t>
            </a:r>
          </a:p>
          <a:p>
            <a:pPr marL="0" indent="0" algn="just">
              <a:buNone/>
            </a:pPr>
            <a:r>
              <a:rPr lang="it-IT" sz="1200" dirty="0" smtClean="0">
                <a:latin typeface="Arial" pitchFamily="34" charset="0"/>
                <a:cs typeface="Arial" pitchFamily="34" charset="0"/>
              </a:rPr>
              <a:t>Attraversa la narrazione delle storie di vita gli individui mostrano e </a:t>
            </a:r>
            <a:r>
              <a:rPr lang="it-IT" sz="1200" dirty="0" err="1" smtClean="0">
                <a:latin typeface="Arial" pitchFamily="34" charset="0"/>
                <a:cs typeface="Arial" pitchFamily="34" charset="0"/>
              </a:rPr>
              <a:t>ri</a:t>
            </a:r>
            <a:r>
              <a:rPr lang="it-IT" sz="1200" dirty="0" smtClean="0">
                <a:latin typeface="Arial" pitchFamily="34" charset="0"/>
                <a:cs typeface="Arial" pitchFamily="34" charset="0"/>
              </a:rPr>
              <a:t>-costruiscono la loro identità. Così facendo compongono le pagine del rapporto con sé stessi, con la propria famiglia, con gli eventi della storia, anche e soprattutto locale, con gli altri individui restituendo al tempo gli elementi (passato, presente, futuro) che ne definiscono lo spessore. Una sorta di libro che parte dal soggetto per aprire al collettivo, dal privato per giungere al politico, le cui pagine vengono scritte dagli stessi protagonisti in una sorta di dialogo tra i soggetti delle diverse generazioni e culture.</a:t>
            </a:r>
          </a:p>
          <a:p>
            <a:pPr marL="0" indent="0" algn="just">
              <a:buNone/>
            </a:pPr>
            <a:endParaRPr lang="it-IT" sz="1200" dirty="0">
              <a:latin typeface="Arial" pitchFamily="34" charset="0"/>
              <a:cs typeface="Arial" pitchFamily="34" charset="0"/>
            </a:endParaRPr>
          </a:p>
        </p:txBody>
      </p:sp>
      <p:pic>
        <p:nvPicPr>
          <p:cNvPr id="6146" name="Picture 2" descr="C:\Users\segreteria1\Desktop\PROGETTO\marcco scansioni\gaban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1556792"/>
            <a:ext cx="3321777" cy="4787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444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5265064" cy="5070304"/>
          </a:xfrm>
        </p:spPr>
        <p:txBody>
          <a:bodyPr>
            <a:normAutofit/>
          </a:bodyPr>
          <a:lstStyle/>
          <a:p>
            <a:pPr marL="0" indent="0">
              <a:buNone/>
            </a:pPr>
            <a:r>
              <a:rPr lang="it-IT" sz="1400" b="1" dirty="0" smtClean="0">
                <a:latin typeface="Arial" pitchFamily="34" charset="0"/>
                <a:cs typeface="Arial" pitchFamily="34" charset="0"/>
              </a:rPr>
              <a:t>VIAGGIARE INFORMATI «LA PATENTE DEI RAGAZZI»</a:t>
            </a:r>
            <a:endParaRPr lang="it-IT" sz="1400" dirty="0" smtClean="0"/>
          </a:p>
          <a:p>
            <a:pPr marL="0" indent="0" algn="just">
              <a:buNone/>
            </a:pPr>
            <a:r>
              <a:rPr lang="it-IT" sz="1050" dirty="0" smtClean="0">
                <a:latin typeface="Arial" pitchFamily="34" charset="0"/>
                <a:cs typeface="Arial" pitchFamily="34" charset="0"/>
              </a:rPr>
              <a:t>E’ un progetto, a cura dell’Amministrazione di Calvagese  della Riviera ad opera della Polizia Locale che </a:t>
            </a:r>
            <a:r>
              <a:rPr lang="it-IT" sz="1200" dirty="0" smtClean="0">
                <a:latin typeface="Arial" pitchFamily="34" charset="0"/>
                <a:cs typeface="Arial" pitchFamily="34" charset="0"/>
              </a:rPr>
              <a:t>si </a:t>
            </a:r>
            <a:r>
              <a:rPr lang="it-IT" sz="1200" dirty="0">
                <a:latin typeface="Arial" pitchFamily="34" charset="0"/>
                <a:cs typeface="Arial" pitchFamily="34" charset="0"/>
              </a:rPr>
              <a:t>rivolge agli </a:t>
            </a:r>
            <a:r>
              <a:rPr lang="it-IT" sz="1200" dirty="0" smtClean="0">
                <a:latin typeface="Arial" pitchFamily="34" charset="0"/>
                <a:cs typeface="Arial" pitchFamily="34" charset="0"/>
              </a:rPr>
              <a:t>alunni degli asili, </a:t>
            </a:r>
            <a:r>
              <a:rPr lang="it-IT" sz="1200" dirty="0">
                <a:latin typeface="Arial" pitchFamily="34" charset="0"/>
                <a:cs typeface="Arial" pitchFamily="34" charset="0"/>
              </a:rPr>
              <a:t>delle </a:t>
            </a:r>
            <a:r>
              <a:rPr lang="it-IT" sz="1200" dirty="0" smtClean="0">
                <a:latin typeface="Arial" pitchFamily="34" charset="0"/>
                <a:cs typeface="Arial" pitchFamily="34" charset="0"/>
              </a:rPr>
              <a:t>scuole </a:t>
            </a:r>
            <a:r>
              <a:rPr lang="it-IT" sz="1200" dirty="0">
                <a:latin typeface="Arial" pitchFamily="34" charset="0"/>
                <a:cs typeface="Arial" pitchFamily="34" charset="0"/>
              </a:rPr>
              <a:t>elementari e medie inferiori. </a:t>
            </a:r>
          </a:p>
          <a:p>
            <a:pPr marL="0" indent="0" algn="just">
              <a:buNone/>
            </a:pPr>
            <a:r>
              <a:rPr lang="it-IT" sz="1200" dirty="0">
                <a:latin typeface="Arial" pitchFamily="34" charset="0"/>
                <a:cs typeface="Arial" pitchFamily="34" charset="0"/>
              </a:rPr>
              <a:t>- E' un progetto "aperto" che affronta il tema dell'"educazione stradale e dell'educazione alla strada", in particolare proponendo "la patente dei ragazzi".</a:t>
            </a:r>
          </a:p>
          <a:p>
            <a:pPr marL="0" indent="0" algn="just">
              <a:buNone/>
            </a:pPr>
            <a:r>
              <a:rPr lang="it-IT" sz="1200" dirty="0">
                <a:latin typeface="Arial" pitchFamily="34" charset="0"/>
                <a:cs typeface="Arial" pitchFamily="34" charset="0"/>
              </a:rPr>
              <a:t>Le classi </a:t>
            </a:r>
            <a:r>
              <a:rPr lang="it-IT" sz="1200" dirty="0" smtClean="0">
                <a:latin typeface="Arial" pitchFamily="34" charset="0"/>
                <a:cs typeface="Arial" pitchFamily="34" charset="0"/>
              </a:rPr>
              <a:t>hanno articolato percorsi </a:t>
            </a:r>
            <a:r>
              <a:rPr lang="it-IT" sz="1200" dirty="0">
                <a:latin typeface="Arial" pitchFamily="34" charset="0"/>
                <a:cs typeface="Arial" pitchFamily="34" charset="0"/>
              </a:rPr>
              <a:t>didattici multidisciplinari </a:t>
            </a:r>
            <a:r>
              <a:rPr lang="it-IT" sz="1200" dirty="0" smtClean="0">
                <a:latin typeface="Arial" pitchFamily="34" charset="0"/>
                <a:cs typeface="Arial" pitchFamily="34" charset="0"/>
              </a:rPr>
              <a:t>che si sono conclusi con la consegna ad alunni e studenti del «Patentino dei Ragazzi».</a:t>
            </a:r>
          </a:p>
          <a:p>
            <a:pPr marL="0" indent="0" algn="just">
              <a:buNone/>
            </a:pPr>
            <a:r>
              <a:rPr lang="it-IT" sz="1200" dirty="0" smtClean="0">
                <a:latin typeface="Arial" pitchFamily="34" charset="0"/>
                <a:cs typeface="Arial" pitchFamily="34" charset="0"/>
              </a:rPr>
              <a:t>L’iniziativa ha riscosso notevole successo con il coinvolgimento degli studenti che hanno partecipato con grande interesse all’iniziativa che da anni viene intrapresa con lodevole partecipazione di docenti e ragazzi.</a:t>
            </a:r>
            <a:endParaRPr lang="it-IT" sz="1200" dirty="0">
              <a:latin typeface="Arial" pitchFamily="34" charset="0"/>
              <a:cs typeface="Arial" pitchFamily="34" charset="0"/>
            </a:endParaRPr>
          </a:p>
          <a:p>
            <a:pPr marL="0" indent="0">
              <a:buNone/>
            </a:pPr>
            <a:endParaRPr lang="it-IT" sz="1200" dirty="0">
              <a:latin typeface="Arial" pitchFamily="34" charset="0"/>
              <a:cs typeface="Arial" pitchFamily="34" charset="0"/>
            </a:endParaRPr>
          </a:p>
        </p:txBody>
      </p:sp>
      <p:pic>
        <p:nvPicPr>
          <p:cNvPr id="7170" name="Picture 2" descr="C:\Users\segreteria1\Desktop\PROGETTO\marcco scansioni\paten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2276872"/>
            <a:ext cx="3049587" cy="404177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segreteria1\Desktop\PROGETTO\marcco scansioni\patent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4051800"/>
            <a:ext cx="3260792" cy="226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5517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6" name="Segnaposto contenuto 5"/>
          <p:cNvSpPr>
            <a:spLocks noGrp="1"/>
          </p:cNvSpPr>
          <p:nvPr>
            <p:ph sz="quarter" idx="1"/>
          </p:nvPr>
        </p:nvSpPr>
        <p:spPr>
          <a:xfrm>
            <a:off x="301752" y="1527048"/>
            <a:ext cx="4774304" cy="4572000"/>
          </a:xfrm>
        </p:spPr>
        <p:txBody>
          <a:bodyPr>
            <a:normAutofit fontScale="55000" lnSpcReduction="20000"/>
          </a:bodyPr>
          <a:lstStyle/>
          <a:p>
            <a:pPr marL="0" indent="0" algn="just">
              <a:buNone/>
            </a:pPr>
            <a:r>
              <a:rPr lang="it-IT" sz="2800" b="1" dirty="0" smtClean="0">
                <a:latin typeface="Arial" pitchFamily="34" charset="0"/>
                <a:cs typeface="Arial" pitchFamily="34" charset="0"/>
              </a:rPr>
              <a:t>PROMOZIONE ALLA LETTURA</a:t>
            </a:r>
          </a:p>
          <a:p>
            <a:pPr marL="0" indent="0" algn="just">
              <a:buNone/>
            </a:pPr>
            <a:endParaRPr lang="it-IT" sz="2800" dirty="0">
              <a:latin typeface="Arial" pitchFamily="34" charset="0"/>
              <a:cs typeface="Arial" pitchFamily="34" charset="0"/>
            </a:endParaRPr>
          </a:p>
          <a:p>
            <a:pPr marL="0" indent="0" algn="just">
              <a:buNone/>
            </a:pPr>
            <a:r>
              <a:rPr lang="it-IT" sz="2800" dirty="0" smtClean="0">
                <a:latin typeface="Arial" pitchFamily="34" charset="0"/>
                <a:cs typeface="Arial" pitchFamily="34" charset="0"/>
              </a:rPr>
              <a:t>Dal </a:t>
            </a:r>
            <a:r>
              <a:rPr lang="it-IT" sz="2800" dirty="0">
                <a:latin typeface="Arial" pitchFamily="34" charset="0"/>
                <a:cs typeface="Arial" pitchFamily="34" charset="0"/>
              </a:rPr>
              <a:t>2004 tutte le scuole di ogni grado sul territorio comunale collaborano con la Biblioteca su progetti di promozione alla lettura.</a:t>
            </a:r>
          </a:p>
          <a:p>
            <a:pPr marL="0" indent="0" algn="just">
              <a:buNone/>
            </a:pPr>
            <a:r>
              <a:rPr lang="it-IT" sz="2800" dirty="0">
                <a:latin typeface="Arial" pitchFamily="34" charset="0"/>
                <a:cs typeface="Arial" pitchFamily="34" charset="0"/>
              </a:rPr>
              <a:t>Il rapporto di collaborazione con le Scuole dell’Infanzia di Calvagese e di </a:t>
            </a:r>
            <a:r>
              <a:rPr lang="it-IT" sz="2800" dirty="0" err="1">
                <a:latin typeface="Arial" pitchFamily="34" charset="0"/>
                <a:cs typeface="Arial" pitchFamily="34" charset="0"/>
              </a:rPr>
              <a:t>Carzago</a:t>
            </a:r>
            <a:r>
              <a:rPr lang="it-IT" sz="2800" dirty="0">
                <a:latin typeface="Arial" pitchFamily="34" charset="0"/>
                <a:cs typeface="Arial" pitchFamily="34" charset="0"/>
              </a:rPr>
              <a:t>, </a:t>
            </a:r>
            <a:r>
              <a:rPr lang="it-IT" sz="2800" dirty="0" smtClean="0">
                <a:latin typeface="Arial" pitchFamily="34" charset="0"/>
                <a:cs typeface="Arial" pitchFamily="34" charset="0"/>
              </a:rPr>
              <a:t>si è basato </a:t>
            </a:r>
            <a:r>
              <a:rPr lang="it-IT" sz="2800" dirty="0">
                <a:latin typeface="Arial" pitchFamily="34" charset="0"/>
                <a:cs typeface="Arial" pitchFamily="34" charset="0"/>
              </a:rPr>
              <a:t>anche su visite periodiche direttamente a Scuola.</a:t>
            </a:r>
          </a:p>
          <a:p>
            <a:pPr marL="0" indent="0" algn="just">
              <a:buNone/>
            </a:pPr>
            <a:r>
              <a:rPr lang="it-IT" sz="2800" dirty="0">
                <a:latin typeface="Arial" pitchFamily="34" charset="0"/>
                <a:cs typeface="Arial" pitchFamily="34" charset="0"/>
              </a:rPr>
              <a:t>Il rapporto con la Scuola Primaria </a:t>
            </a:r>
            <a:r>
              <a:rPr lang="it-IT" sz="2800" dirty="0" smtClean="0">
                <a:latin typeface="Arial" pitchFamily="34" charset="0"/>
                <a:cs typeface="Arial" pitchFamily="34" charset="0"/>
              </a:rPr>
              <a:t>si è sviluppato attraverso incontri </a:t>
            </a:r>
            <a:r>
              <a:rPr lang="it-IT" sz="2800" dirty="0">
                <a:latin typeface="Arial" pitchFamily="34" charset="0"/>
                <a:cs typeface="Arial" pitchFamily="34" charset="0"/>
              </a:rPr>
              <a:t>periodici in Biblioteca per presentazione del servizio, prestito collettivo e letture. </a:t>
            </a:r>
            <a:r>
              <a:rPr lang="it-IT" sz="2800" dirty="0" smtClean="0">
                <a:latin typeface="Arial" pitchFamily="34" charset="0"/>
                <a:cs typeface="Arial" pitchFamily="34" charset="0"/>
              </a:rPr>
              <a:t>Si è usufruito </a:t>
            </a:r>
            <a:r>
              <a:rPr lang="it-IT" sz="2800" dirty="0">
                <a:latin typeface="Arial" pitchFamily="34" charset="0"/>
                <a:cs typeface="Arial" pitchFamily="34" charset="0"/>
              </a:rPr>
              <a:t>anche delle promozioni del Sistema Bibliotecario: incontro con l’autore per le classi terze e quarte e gara di lettura per classi quinte.</a:t>
            </a:r>
          </a:p>
          <a:p>
            <a:pPr marL="0" indent="0" algn="just">
              <a:buNone/>
            </a:pPr>
            <a:r>
              <a:rPr lang="it-IT" sz="2800" dirty="0" smtClean="0">
                <a:latin typeface="Arial" pitchFamily="34" charset="0"/>
                <a:cs typeface="Arial" pitchFamily="34" charset="0"/>
              </a:rPr>
              <a:t>La </a:t>
            </a:r>
            <a:r>
              <a:rPr lang="it-IT" sz="2800" dirty="0">
                <a:latin typeface="Arial" pitchFamily="34" charset="0"/>
                <a:cs typeface="Arial" pitchFamily="34" charset="0"/>
              </a:rPr>
              <a:t>Scuola secondaria di primo grado, </a:t>
            </a:r>
            <a:r>
              <a:rPr lang="it-IT" sz="2800" dirty="0" smtClean="0">
                <a:latin typeface="Arial" pitchFamily="34" charset="0"/>
                <a:cs typeface="Arial" pitchFamily="34" charset="0"/>
              </a:rPr>
              <a:t>ha partecipato </a:t>
            </a:r>
            <a:r>
              <a:rPr lang="it-IT" sz="2800" dirty="0">
                <a:latin typeface="Arial" pitchFamily="34" charset="0"/>
                <a:cs typeface="Arial" pitchFamily="34" charset="0"/>
              </a:rPr>
              <a:t>al Premio </a:t>
            </a:r>
            <a:r>
              <a:rPr lang="it-IT" sz="2800" dirty="0" err="1">
                <a:latin typeface="Arial" pitchFamily="34" charset="0"/>
                <a:cs typeface="Arial" pitchFamily="34" charset="0"/>
              </a:rPr>
              <a:t>Valtenesi</a:t>
            </a:r>
            <a:r>
              <a:rPr lang="it-IT" sz="2800" dirty="0">
                <a:latin typeface="Arial" pitchFamily="34" charset="0"/>
                <a:cs typeface="Arial" pitchFamily="34" charset="0"/>
              </a:rPr>
              <a:t> e </a:t>
            </a:r>
            <a:r>
              <a:rPr lang="it-IT" sz="2800" dirty="0" smtClean="0">
                <a:latin typeface="Arial" pitchFamily="34" charset="0"/>
                <a:cs typeface="Arial" pitchFamily="34" charset="0"/>
              </a:rPr>
              <a:t>sono state organizzate </a:t>
            </a:r>
            <a:r>
              <a:rPr lang="it-IT" sz="2800" dirty="0">
                <a:latin typeface="Arial" pitchFamily="34" charset="0"/>
                <a:cs typeface="Arial" pitchFamily="34" charset="0"/>
              </a:rPr>
              <a:t>promozioni ad hoc per ogni singola classe.</a:t>
            </a:r>
          </a:p>
          <a:p>
            <a:pPr marL="0" indent="0" algn="just">
              <a:buNone/>
            </a:pPr>
            <a:r>
              <a:rPr lang="it-IT" sz="2800" dirty="0">
                <a:latin typeface="Arial" pitchFamily="34" charset="0"/>
                <a:cs typeface="Arial" pitchFamily="34" charset="0"/>
              </a:rPr>
              <a:t>Durante l’anno </a:t>
            </a:r>
            <a:r>
              <a:rPr lang="it-IT" sz="2800" dirty="0" smtClean="0">
                <a:latin typeface="Arial" pitchFamily="34" charset="0"/>
                <a:cs typeface="Arial" pitchFamily="34" charset="0"/>
              </a:rPr>
              <a:t>sono state create bibliografie </a:t>
            </a:r>
            <a:r>
              <a:rPr lang="it-IT" sz="2800" dirty="0">
                <a:latin typeface="Arial" pitchFamily="34" charset="0"/>
                <a:cs typeface="Arial" pitchFamily="34" charset="0"/>
              </a:rPr>
              <a:t>tematiche per esposizioni bibliografiche in Biblioteca o per eventi culturali. </a:t>
            </a:r>
          </a:p>
          <a:p>
            <a:endParaRPr lang="it-IT" dirty="0"/>
          </a:p>
        </p:txBody>
      </p:sp>
      <p:pic>
        <p:nvPicPr>
          <p:cNvPr id="7" name="Picture 2" descr="http://t3.gstatic.com/images?q=tbn:ANd9GcSKel3oAKeGuKd3i-vjcVLQe-eiXTbE0jrqj4EpfxL6NtJPFgp2Q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484784"/>
            <a:ext cx="2476500"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http://t1.gstatic.com/images?q=tbn:ANd9GcR7BpEFbAB8DC92pzMNSK78JJ5tQksl2jTAsIrrO66--7O3xcZ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3" y="3501008"/>
            <a:ext cx="2476500" cy="282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340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3478160" cy="4572000"/>
          </a:xfrm>
        </p:spPr>
        <p:txBody>
          <a:bodyPr>
            <a:normAutofit/>
          </a:bodyPr>
          <a:lstStyle/>
          <a:p>
            <a:pPr marL="0" indent="0" algn="just">
              <a:buNone/>
            </a:pPr>
            <a:r>
              <a:rPr lang="it-IT" sz="1200" b="1" dirty="0" smtClean="0">
                <a:latin typeface="Arial" pitchFamily="34" charset="0"/>
                <a:cs typeface="Arial" pitchFamily="34" charset="0"/>
              </a:rPr>
              <a:t>LIBRIDINOSI</a:t>
            </a:r>
          </a:p>
          <a:p>
            <a:pPr marL="0" indent="0" algn="just">
              <a:buNone/>
            </a:pPr>
            <a:endParaRPr lang="it-IT" sz="1200" b="1"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Dal 2007 è presente a Calvagese della Riviera il gruppo dei «</a:t>
            </a:r>
            <a:r>
              <a:rPr lang="it-IT" sz="1200" dirty="0" err="1" smtClean="0">
                <a:latin typeface="Arial" pitchFamily="34" charset="0"/>
                <a:cs typeface="Arial" pitchFamily="34" charset="0"/>
              </a:rPr>
              <a:t>Libridinosi</a:t>
            </a:r>
            <a:r>
              <a:rPr lang="it-IT" sz="1200" dirty="0" smtClean="0">
                <a:latin typeface="Arial" pitchFamily="34" charset="0"/>
                <a:cs typeface="Arial" pitchFamily="34" charset="0"/>
              </a:rPr>
              <a:t>», un gruppo di lettura che si riunisce una sera al mese presso la biblioteca comunale; consiste in un gruppo persone  accumunate dalla passione dei libri, che decidono di riunirsi per condividere le opinioni e i pareri riguardanti le letture personali. La riunione mensile è la tappa finale del percorso: durante la serata ciascun lettore può condividere con gli altri membri del gruppo il proprio parere sulla lettura del mese confrontando con gli altri le proprie  impressioni ed emozioni.</a:t>
            </a:r>
            <a:endParaRPr lang="it-IT" sz="1200" dirty="0">
              <a:latin typeface="Arial" pitchFamily="34" charset="0"/>
              <a:cs typeface="Arial" pitchFamily="34" charset="0"/>
            </a:endParaRPr>
          </a:p>
        </p:txBody>
      </p:sp>
      <p:pic>
        <p:nvPicPr>
          <p:cNvPr id="10244" name="Picture 4" descr="http://t2.gstatic.com/images?q=tbn:ANd9GcSVhIBX_GChyf2V6l26qod-HIDiY8TWiREi7Ii3yORADLBcfP_xI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365104"/>
            <a:ext cx="262890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t1.gstatic.com/images?q=tbn:ANd9GcTlnCr1kxs0K4w82mTy9lpD7lrDv5g__5Z2KYgTnljakiL9cq8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564904"/>
            <a:ext cx="3672408" cy="2488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334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5998440" cy="4572000"/>
          </a:xfrm>
        </p:spPr>
        <p:txBody>
          <a:bodyPr>
            <a:normAutofit fontScale="92500" lnSpcReduction="10000"/>
          </a:bodyPr>
          <a:lstStyle/>
          <a:p>
            <a:pPr marL="0" indent="0" algn="just">
              <a:buNone/>
            </a:pPr>
            <a:r>
              <a:rPr lang="it-IT" sz="2100" dirty="0" smtClean="0">
                <a:latin typeface="Arial" pitchFamily="34" charset="0"/>
                <a:cs typeface="Arial" pitchFamily="34" charset="0"/>
              </a:rPr>
              <a:t>ADESIONE ALLA CARTA DEI DIRITTI DEI BAMBINI ALL’ARTE E ALLA CULTURA</a:t>
            </a:r>
          </a:p>
          <a:p>
            <a:pPr marL="0" indent="0" algn="just">
              <a:buNone/>
            </a:pPr>
            <a:r>
              <a:rPr lang="it-IT" sz="2100" dirty="0" smtClean="0">
                <a:latin typeface="Arial" pitchFamily="34" charset="0"/>
                <a:cs typeface="Arial" pitchFamily="34" charset="0"/>
              </a:rPr>
              <a:t>Il Comune di Calvagese della Riviera ha aderito alla «Carta dei diritti dei bambini all’arte e alla cultura».</a:t>
            </a:r>
          </a:p>
          <a:p>
            <a:pPr marL="0" indent="0" algn="just">
              <a:buNone/>
            </a:pPr>
            <a:r>
              <a:rPr lang="it-IT" sz="1300" dirty="0">
                <a:latin typeface="Arial" pitchFamily="34" charset="0"/>
                <a:cs typeface="Arial" pitchFamily="34" charset="0"/>
              </a:rPr>
              <a:t>Diciotto principi per affermare il diritto delle bambine e dei bambini all’arte e alla cultura. È il contenuto della </a:t>
            </a:r>
            <a:r>
              <a:rPr lang="it-IT" sz="1300" b="1" dirty="0">
                <a:latin typeface="Arial" pitchFamily="34" charset="0"/>
                <a:cs typeface="Arial" pitchFamily="34" charset="0"/>
              </a:rPr>
              <a:t>Carta dei diritti dei bambini all’arte e alla cultura</a:t>
            </a:r>
            <a:r>
              <a:rPr lang="it-IT" sz="1300" dirty="0">
                <a:latin typeface="Arial" pitchFamily="34" charset="0"/>
                <a:cs typeface="Arial" pitchFamily="34" charset="0"/>
              </a:rPr>
              <a:t>, un progetto cui hanno a oggi aderito istituzioni culturali che si occupano di arte per l’infanzia di numerosi Paesi d’Europa</a:t>
            </a:r>
            <a:r>
              <a:rPr lang="it-IT" sz="1300" dirty="0" smtClean="0">
                <a:latin typeface="Arial" pitchFamily="34" charset="0"/>
                <a:cs typeface="Arial" pitchFamily="34" charset="0"/>
              </a:rPr>
              <a:t>.</a:t>
            </a:r>
          </a:p>
          <a:p>
            <a:pPr marL="0" indent="0" algn="just">
              <a:buNone/>
            </a:pPr>
            <a:r>
              <a:rPr lang="it-IT" sz="1300" dirty="0">
                <a:latin typeface="Arial" pitchFamily="34" charset="0"/>
                <a:cs typeface="Arial" pitchFamily="34" charset="0"/>
              </a:rPr>
              <a:t>Il progetto comprende la realizzazione di </a:t>
            </a:r>
            <a:r>
              <a:rPr lang="it-IT" sz="1300" b="1" dirty="0">
                <a:latin typeface="Arial" pitchFamily="34" charset="0"/>
                <a:cs typeface="Arial" pitchFamily="34" charset="0"/>
              </a:rPr>
              <a:t>un libro illustrato </a:t>
            </a:r>
            <a:r>
              <a:rPr lang="it-IT" sz="1300" dirty="0">
                <a:latin typeface="Arial" pitchFamily="34" charset="0"/>
                <a:cs typeface="Arial" pitchFamily="34" charset="0"/>
              </a:rPr>
              <a:t>pubblicato da Edizioni </a:t>
            </a:r>
            <a:r>
              <a:rPr lang="it-IT" sz="1300" dirty="0" err="1">
                <a:latin typeface="Arial" pitchFamily="34" charset="0"/>
                <a:cs typeface="Arial" pitchFamily="34" charset="0"/>
              </a:rPr>
              <a:t>Pendragon</a:t>
            </a:r>
            <a:r>
              <a:rPr lang="it-IT" sz="1300" dirty="0">
                <a:latin typeface="Arial" pitchFamily="34" charset="0"/>
                <a:cs typeface="Arial" pitchFamily="34" charset="0"/>
              </a:rPr>
              <a:t> con le immagini create appositamente da</a:t>
            </a:r>
            <a:r>
              <a:rPr lang="it-IT" sz="1300" b="1" dirty="0">
                <a:latin typeface="Arial" pitchFamily="34" charset="0"/>
                <a:cs typeface="Arial" pitchFamily="34" charset="0"/>
              </a:rPr>
              <a:t> 22 disegnatori</a:t>
            </a:r>
            <a:r>
              <a:rPr lang="it-IT" sz="1300" dirty="0">
                <a:latin typeface="Arial" pitchFamily="34" charset="0"/>
                <a:cs typeface="Arial" pitchFamily="34" charset="0"/>
              </a:rPr>
              <a:t>, ognuno dei quali ha rappresentato uno dei punti della Carta, e la</a:t>
            </a:r>
            <a:r>
              <a:rPr lang="it-IT" sz="1300" b="1" dirty="0">
                <a:latin typeface="Arial" pitchFamily="34" charset="0"/>
                <a:cs typeface="Arial" pitchFamily="34" charset="0"/>
              </a:rPr>
              <a:t> traduzione di tale documento dall’italiano in 26 lingue </a:t>
            </a:r>
            <a:r>
              <a:rPr lang="it-IT" sz="1300" dirty="0">
                <a:latin typeface="Arial" pitchFamily="34" charset="0"/>
                <a:cs typeface="Arial" pitchFamily="34" charset="0"/>
              </a:rPr>
              <a:t>(albanese, arabo, cinese, coreano, croato, danese, finlandese, francese, giapponese, greco, indiano, inglese, israeliano, olandese, polacco, portoghese, rumeno, russo, senegalese, serbo, sloveno, spagnolo, svedese, tedesco, turco, ungherese).</a:t>
            </a:r>
          </a:p>
          <a:p>
            <a:pPr marL="0" indent="0" algn="just">
              <a:buNone/>
            </a:pPr>
            <a:r>
              <a:rPr lang="it-IT" sz="1300" dirty="0" smtClean="0">
                <a:latin typeface="Arial" pitchFamily="34" charset="0"/>
                <a:cs typeface="Arial" pitchFamily="34" charset="0"/>
              </a:rPr>
              <a:t>La </a:t>
            </a:r>
            <a:r>
              <a:rPr lang="it-IT" sz="1300" dirty="0">
                <a:latin typeface="Arial" pitchFamily="34" charset="0"/>
                <a:cs typeface="Arial" pitchFamily="34" charset="0"/>
              </a:rPr>
              <a:t>finalità dell'operazione, di promozione culturale e non a scopo di lucro, è quella di diffondere la conoscenza e pratica di diritti fondamentali, in un momento in cui il mondo della cultura e dell'espressione artistica vive uno stato di forte difficoltà. </a:t>
            </a:r>
            <a:endParaRPr lang="it-IT" sz="1300" dirty="0" smtClean="0">
              <a:latin typeface="Arial" pitchFamily="34" charset="0"/>
              <a:cs typeface="Arial" pitchFamily="34" charset="0"/>
            </a:endParaRPr>
          </a:p>
          <a:p>
            <a:pPr marL="0" indent="0" algn="just">
              <a:buNone/>
            </a:pPr>
            <a:r>
              <a:rPr lang="it-IT" sz="1300" dirty="0" smtClean="0">
                <a:latin typeface="Arial" pitchFamily="34" charset="0"/>
                <a:cs typeface="Arial" pitchFamily="34" charset="0"/>
              </a:rPr>
              <a:t>E </a:t>
            </a:r>
            <a:r>
              <a:rPr lang="it-IT" sz="1300" dirty="0">
                <a:latin typeface="Arial" pitchFamily="34" charset="0"/>
                <a:cs typeface="Arial" pitchFamily="34" charset="0"/>
              </a:rPr>
              <a:t>come spesso accade, nei momenti di crisi sono i soggetti più deboli, spesso i giovanissimi, a subirne le conseguenze</a:t>
            </a:r>
            <a:r>
              <a:rPr lang="it-IT" sz="1300" dirty="0" smtClean="0">
                <a:latin typeface="Arial" pitchFamily="34" charset="0"/>
                <a:cs typeface="Arial" pitchFamily="34" charset="0"/>
              </a:rPr>
              <a:t>. «I bambini hanno  diritto a partecipare all’arte in tutte le sue forme, a poterne fruire, praticare esperienze culturali e condividerle con la famiglia, le strutture educative, la comunità, al di là delle condizioni economiche e sociali di appartenenza». </a:t>
            </a:r>
          </a:p>
          <a:p>
            <a:pPr marL="0" indent="0" algn="just">
              <a:buNone/>
            </a:pPr>
            <a:endParaRPr lang="it-IT" sz="1300" dirty="0" smtClean="0">
              <a:latin typeface="Arial" pitchFamily="34" charset="0"/>
              <a:cs typeface="Arial" pitchFamily="34" charset="0"/>
            </a:endParaRPr>
          </a:p>
          <a:p>
            <a:pPr marL="0" indent="0" algn="just">
              <a:buNone/>
            </a:pPr>
            <a:endParaRPr lang="it-IT" sz="1300" dirty="0">
              <a:latin typeface="Arial" pitchFamily="34" charset="0"/>
              <a:cs typeface="Arial" pitchFamily="34" charset="0"/>
            </a:endParaRPr>
          </a:p>
          <a:p>
            <a:endParaRPr lang="it-IT" sz="1300" dirty="0">
              <a:latin typeface="Arial" pitchFamily="34" charset="0"/>
              <a:cs typeface="Arial" pitchFamily="34" charset="0"/>
            </a:endParaRPr>
          </a:p>
        </p:txBody>
      </p:sp>
      <p:pic>
        <p:nvPicPr>
          <p:cNvPr id="4102" name="Picture 6" descr="http://t2.gstatic.com/images?q=tbn:ANd9GcSW6TZdiGjsJOWK3Z4BAe8hb6j8NLZEWiXzafmLq8PT2IRx6oN6G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184" y="391360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t3.gstatic.com/images?q=tbn:ANd9GcQggSXhY6nIZXIPTg37akmJTZJUJREqEUu_PNMeUt_XDoqlBLFl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44081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582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23528" y="1556792"/>
            <a:ext cx="5400600" cy="4572000"/>
          </a:xfrm>
        </p:spPr>
        <p:txBody>
          <a:bodyPr>
            <a:normAutofit/>
          </a:bodyPr>
          <a:lstStyle/>
          <a:p>
            <a:pPr marL="0" indent="0" algn="just">
              <a:buNone/>
            </a:pPr>
            <a:r>
              <a:rPr lang="it-IT" sz="1400" b="1" dirty="0" smtClean="0">
                <a:latin typeface="Arial" pitchFamily="34" charset="0"/>
                <a:cs typeface="Arial" pitchFamily="34" charset="0"/>
              </a:rPr>
              <a:t>SOSTEGNO A FAMIGLIE ED ANZIANI</a:t>
            </a:r>
          </a:p>
          <a:p>
            <a:pPr marL="0" indent="0" algn="just">
              <a:buNone/>
            </a:pPr>
            <a:endParaRPr lang="it-IT" sz="1400" b="1"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L’Amministrazione Comunale ha rafforzato il suo impegno a favore dei singoli e delle famiglie bisognose, con comprovate situazioni di gravità e di disagio economico. Sono stati incrementati i sostegni economici con l’introduzione dei seguenti interventi:</a:t>
            </a:r>
          </a:p>
          <a:p>
            <a:pPr marL="0" indent="0" algn="just">
              <a:buNone/>
            </a:pPr>
            <a:r>
              <a:rPr lang="it-IT" sz="1200" b="1" dirty="0" smtClean="0">
                <a:latin typeface="Arial" pitchFamily="34" charset="0"/>
                <a:cs typeface="Arial" pitchFamily="34" charset="0"/>
              </a:rPr>
              <a:t>RIMBORSO SPESE DI RISCALDAMENTO: </a:t>
            </a:r>
            <a:r>
              <a:rPr lang="it-IT" sz="1200" dirty="0" smtClean="0">
                <a:latin typeface="Arial" pitchFamily="34" charset="0"/>
                <a:cs typeface="Arial" pitchFamily="34" charset="0"/>
              </a:rPr>
              <a:t>l’intervento  è stato introdotto nell’anno 2007 e prevede un rimborso pari al 30% della spesa di riscaldamento sostenuta dalla popolazione anziana.</a:t>
            </a:r>
          </a:p>
          <a:p>
            <a:pPr marL="0" indent="0" algn="just">
              <a:buNone/>
            </a:pPr>
            <a:r>
              <a:rPr lang="it-IT" sz="1200" b="1" dirty="0" smtClean="0">
                <a:latin typeface="Arial" pitchFamily="34" charset="0"/>
                <a:cs typeface="Arial" pitchFamily="34" charset="0"/>
              </a:rPr>
              <a:t>PRESTITI DI NATURA ECONOMICA: </a:t>
            </a:r>
            <a:r>
              <a:rPr lang="it-IT" sz="1200" dirty="0" smtClean="0">
                <a:latin typeface="Arial" pitchFamily="34" charset="0"/>
                <a:cs typeface="Arial" pitchFamily="34" charset="0"/>
              </a:rPr>
              <a:t>l’intervento è stato introdotto nel 2006. Si tratta della possibilità di un prestito erogato in situazioni di particolare difficoltà al fine di evitare il venire meno di servizi di prima necessità.</a:t>
            </a:r>
          </a:p>
          <a:p>
            <a:pPr marL="0" indent="0" algn="just">
              <a:buNone/>
            </a:pPr>
            <a:r>
              <a:rPr lang="it-IT" sz="1200" b="1" dirty="0" smtClean="0">
                <a:latin typeface="Arial" pitchFamily="34" charset="0"/>
                <a:cs typeface="Arial" pitchFamily="34" charset="0"/>
              </a:rPr>
              <a:t>AGEVOLAZIONI TARSU: </a:t>
            </a:r>
            <a:r>
              <a:rPr lang="it-IT" sz="1200" dirty="0" smtClean="0">
                <a:latin typeface="Arial" pitchFamily="34" charset="0"/>
                <a:cs typeface="Arial" pitchFamily="34" charset="0"/>
              </a:rPr>
              <a:t>intervento introdotto nell’anno 2007 che ha previsto il rimborso della tassa rifiuti a favore del fasce più deboli della popolazione (anziani, disabili, famiglie numerose). A partire dall’anno 2008  è stata inoltre innalzata la soglia ISEE di accesso all’agevolazione da parte della popolazione anziana passando da € 7.000 a € 8.000.</a:t>
            </a:r>
          </a:p>
          <a:p>
            <a:pPr marL="0" indent="0" algn="just">
              <a:buNone/>
            </a:pPr>
            <a:r>
              <a:rPr lang="it-IT" sz="1200" b="1" dirty="0" smtClean="0">
                <a:latin typeface="Arial" pitchFamily="34" charset="0"/>
                <a:cs typeface="Arial" pitchFamily="34" charset="0"/>
              </a:rPr>
              <a:t>RIMBORSO TICKET SANITARI: </a:t>
            </a:r>
            <a:r>
              <a:rPr lang="it-IT" sz="1200" dirty="0" smtClean="0">
                <a:latin typeface="Arial" pitchFamily="34" charset="0"/>
                <a:cs typeface="Arial" pitchFamily="34" charset="0"/>
              </a:rPr>
              <a:t>nel 2007  è stata innalzata la soglia ISEE di accesso  al rimborso passando  dalla 3^ fascia € 9.700) alla 4^ fascia (€10.900), inoltre dall’anno 2008 è stata innalzata la percentuale di rimborso passando dal 75% all’80%.</a:t>
            </a:r>
            <a:endParaRPr lang="it-IT" sz="1200" b="1" dirty="0" smtClean="0">
              <a:latin typeface="Arial" pitchFamily="34" charset="0"/>
              <a:cs typeface="Arial" pitchFamily="34" charset="0"/>
            </a:endParaRPr>
          </a:p>
        </p:txBody>
      </p:sp>
      <p:pic>
        <p:nvPicPr>
          <p:cNvPr id="11266" name="Picture 2" descr="http://t3.gstatic.com/images?q=tbn:ANd9GcRZ9PHlgySuAr0hLoXkghDW0dZ4udwc4AoE2QZY-IKJnAxfKYWS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4136" y="1628800"/>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t2.gstatic.com/images?q=tbn:ANd9GcSezBT2oUTKirzs52dVcaA8Os97CuQp_zRRPT8Q6Ty1Hs0LU0FBp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3645024"/>
            <a:ext cx="2466975" cy="2722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5357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5350368" cy="4572000"/>
          </a:xfrm>
        </p:spPr>
        <p:txBody>
          <a:bodyPr>
            <a:normAutofit fontScale="85000" lnSpcReduction="20000"/>
          </a:bodyPr>
          <a:lstStyle/>
          <a:p>
            <a:pPr marL="0" indent="0">
              <a:buNone/>
            </a:pPr>
            <a:r>
              <a:rPr lang="it-IT" sz="1600" b="1" dirty="0" smtClean="0">
                <a:latin typeface="Arial" pitchFamily="34" charset="0"/>
                <a:cs typeface="Arial" pitchFamily="34" charset="0"/>
              </a:rPr>
              <a:t>AREA ANZIANI</a:t>
            </a:r>
          </a:p>
          <a:p>
            <a:pPr marL="0" indent="0">
              <a:buNone/>
            </a:pPr>
            <a:endParaRPr lang="it-IT" sz="1200" b="1"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L’invecchiamento della popolazione sta modificando fortemente le reti familiari e l’insieme dei bisogni cui esse  tradizionalmente facevano fronte. Rispetto ai crescenti bisogni della popolazione anziana si pone la necessità di differenziare i servizi ad essa rivolti secondo situazioni diverse. E’ stata, pertanto, sviluppata una rete di servizi che ha portato ad evidenti miglioramenti. Nuovi e migliori servizi per gli anziani sono derivati da:</a:t>
            </a:r>
          </a:p>
          <a:p>
            <a:pPr marL="0" indent="0" algn="just">
              <a:buNone/>
            </a:pPr>
            <a:r>
              <a:rPr lang="it-IT" sz="1200" dirty="0" smtClean="0">
                <a:solidFill>
                  <a:srgbClr val="FF0000"/>
                </a:solidFill>
                <a:latin typeface="Arial" pitchFamily="34" charset="0"/>
                <a:cs typeface="Arial" pitchFamily="34" charset="0"/>
              </a:rPr>
              <a:t>RIQUALIFICAZIONE DELL’ASSISTENZA DOMICILIARE</a:t>
            </a:r>
          </a:p>
          <a:p>
            <a:pPr marL="0" indent="0" algn="just">
              <a:buNone/>
            </a:pPr>
            <a:r>
              <a:rPr lang="it-IT" sz="1200" dirty="0" smtClean="0">
                <a:latin typeface="Arial" pitchFamily="34" charset="0"/>
                <a:cs typeface="Arial" pitchFamily="34" charset="0"/>
              </a:rPr>
              <a:t>Le prestazioni, erogate da personale ASA  qualificato, sono usufruibili da tutte le fasce di popolazione portatrici di bisogni diversi, anziani, disabili e persone in temporanea difficoltà.</a:t>
            </a:r>
          </a:p>
          <a:p>
            <a:pPr marL="0" indent="0" algn="just">
              <a:buNone/>
            </a:pPr>
            <a:r>
              <a:rPr lang="it-IT" sz="1200" dirty="0" smtClean="0">
                <a:solidFill>
                  <a:srgbClr val="FF0000"/>
                </a:solidFill>
                <a:latin typeface="Arial" pitchFamily="34" charset="0"/>
                <a:cs typeface="Arial" pitchFamily="34" charset="0"/>
              </a:rPr>
              <a:t>INCREMENTO DEI SOSTEGNI ECONOMICI</a:t>
            </a:r>
          </a:p>
          <a:p>
            <a:pPr marL="0" indent="0" algn="just">
              <a:buNone/>
            </a:pPr>
            <a:r>
              <a:rPr lang="it-IT" sz="1200" dirty="0" smtClean="0">
                <a:latin typeface="Arial" pitchFamily="34" charset="0"/>
                <a:cs typeface="Arial" pitchFamily="34" charset="0"/>
              </a:rPr>
              <a:t>Erogati per favorire la permanenza a domicilio delle persone in condizioni di salute particolarmente gravi a sostegno delle spese di assistenza domiciliare.</a:t>
            </a:r>
          </a:p>
          <a:p>
            <a:pPr marL="0" indent="0" algn="just">
              <a:buNone/>
            </a:pPr>
            <a:r>
              <a:rPr lang="it-IT" sz="1200" dirty="0" smtClean="0">
                <a:solidFill>
                  <a:srgbClr val="FF0000"/>
                </a:solidFill>
                <a:latin typeface="Arial" pitchFamily="34" charset="0"/>
                <a:cs typeface="Arial" pitchFamily="34" charset="0"/>
              </a:rPr>
              <a:t>SVILUPPO SERVIZIO PASTI</a:t>
            </a:r>
          </a:p>
          <a:p>
            <a:pPr marL="0" indent="0" algn="just">
              <a:buNone/>
            </a:pPr>
            <a:r>
              <a:rPr lang="it-IT" sz="1200" dirty="0" smtClean="0">
                <a:latin typeface="Arial" pitchFamily="34" charset="0"/>
                <a:cs typeface="Arial" pitchFamily="34" charset="0"/>
              </a:rPr>
              <a:t>Dall’anno 2008 il servizio è stato affidato ad una ditta specializzata che provvede alla preparazione e consegna dei pasti ad domicilio degli utenti. Il numero degli utenti che usufruiscono del servizio è in continua espansione.</a:t>
            </a:r>
          </a:p>
          <a:p>
            <a:pPr marL="0" indent="0" algn="just">
              <a:buNone/>
            </a:pPr>
            <a:r>
              <a:rPr lang="it-IT" sz="1200" dirty="0" smtClean="0">
                <a:solidFill>
                  <a:srgbClr val="FF0000"/>
                </a:solidFill>
                <a:latin typeface="Arial" pitchFamily="34" charset="0"/>
                <a:cs typeface="Arial" pitchFamily="34" charset="0"/>
              </a:rPr>
              <a:t>SVILUPPO DEI SERVIZI DI TELESOCCORSO E TELEASSISTENZA</a:t>
            </a:r>
          </a:p>
          <a:p>
            <a:pPr marL="0" indent="0" algn="just">
              <a:buNone/>
            </a:pPr>
            <a:r>
              <a:rPr lang="it-IT" sz="1200" dirty="0" smtClean="0">
                <a:latin typeface="Arial" pitchFamily="34" charset="0"/>
                <a:cs typeface="Arial" pitchFamily="34" charset="0"/>
              </a:rPr>
              <a:t>Il servizio, affidato, a partire dal 2009 all’Associazione Comuni Bresciani, garantisce un pronto intervento in caso di malori improvvisi, cadute accidentali o incidenti domestici, attraverso l’invio dell’allarme ad una centrale operativa.</a:t>
            </a:r>
          </a:p>
          <a:p>
            <a:pPr marL="0" indent="0" algn="just">
              <a:buNone/>
            </a:pPr>
            <a:r>
              <a:rPr lang="it-IT" sz="1200" dirty="0" smtClean="0">
                <a:solidFill>
                  <a:srgbClr val="FF0000"/>
                </a:solidFill>
                <a:latin typeface="Arial" pitchFamily="34" charset="0"/>
                <a:cs typeface="Arial" pitchFamily="34" charset="0"/>
              </a:rPr>
              <a:t>SOGGIORNI CLIMATICI E TERMALI </a:t>
            </a:r>
            <a:r>
              <a:rPr lang="it-IT" sz="1200" dirty="0" smtClean="0">
                <a:latin typeface="Arial" pitchFamily="34" charset="0"/>
                <a:cs typeface="Arial" pitchFamily="34" charset="0"/>
              </a:rPr>
              <a:t>ai quali ormai aderiscono la maggior parte della popolazione anziana di Calvagese della Riviera,</a:t>
            </a:r>
          </a:p>
          <a:p>
            <a:pPr marL="0" indent="0" algn="just">
              <a:buNone/>
            </a:pPr>
            <a:r>
              <a:rPr lang="it-IT" sz="1200" dirty="0" smtClean="0">
                <a:solidFill>
                  <a:srgbClr val="FF0000"/>
                </a:solidFill>
                <a:latin typeface="Arial" pitchFamily="34" charset="0"/>
                <a:cs typeface="Arial" pitchFamily="34" charset="0"/>
              </a:rPr>
              <a:t>PROMOZIONE ALLA SOCIALIZZAZIONE</a:t>
            </a:r>
          </a:p>
          <a:p>
            <a:pPr marL="0" indent="0" algn="just">
              <a:buNone/>
            </a:pPr>
            <a:r>
              <a:rPr lang="it-IT" sz="1200" dirty="0" smtClean="0">
                <a:latin typeface="Arial" pitchFamily="34" charset="0"/>
                <a:cs typeface="Arial" pitchFamily="34" charset="0"/>
              </a:rPr>
              <a:t>Con l’aiuto dell’Associazione di volontariato «Argento Vivo» sono state intraprese sul territorio iniziative ricreative, favorendo la partecipazione attiva delle persone anziane alla vita sociale e culturale.</a:t>
            </a:r>
          </a:p>
          <a:p>
            <a:pPr marL="0" indent="0" algn="just">
              <a:buNone/>
            </a:pPr>
            <a:r>
              <a:rPr lang="it-IT" sz="1200" dirty="0" smtClean="0">
                <a:solidFill>
                  <a:srgbClr val="FF0000"/>
                </a:solidFill>
                <a:latin typeface="Arial" pitchFamily="34" charset="0"/>
                <a:cs typeface="Arial" pitchFamily="34" charset="0"/>
              </a:rPr>
              <a:t>SOSTEGNO ALLA RESIDENZIALITA’</a:t>
            </a:r>
          </a:p>
          <a:p>
            <a:pPr marL="0" indent="0" algn="just">
              <a:buNone/>
            </a:pPr>
            <a:r>
              <a:rPr lang="it-IT" sz="1200" dirty="0" smtClean="0">
                <a:latin typeface="Arial" pitchFamily="34" charset="0"/>
                <a:cs typeface="Arial" pitchFamily="34" charset="0"/>
              </a:rPr>
              <a:t>E’ proseguito l’impegno intrapreso dall’Amministrazione Comunale relativo al pagamento delle rette di ospitalità delle persone anziane presso  Case di riposo, salvo successivo recupero totale o parziale a carico dei tenuti al mantenimento.</a:t>
            </a:r>
          </a:p>
          <a:p>
            <a:pPr marL="0" indent="0">
              <a:buNone/>
            </a:pPr>
            <a:endParaRPr lang="it-IT" sz="1200" b="1" dirty="0" smtClean="0">
              <a:latin typeface="Arial" pitchFamily="34" charset="0"/>
              <a:cs typeface="Arial" pitchFamily="34" charset="0"/>
            </a:endParaRPr>
          </a:p>
          <a:p>
            <a:pPr marL="0" indent="0">
              <a:buNone/>
            </a:pPr>
            <a:endParaRPr lang="it-IT" sz="1200" b="1" dirty="0">
              <a:latin typeface="Arial" pitchFamily="34" charset="0"/>
              <a:cs typeface="Arial" pitchFamily="34" charset="0"/>
            </a:endParaRPr>
          </a:p>
        </p:txBody>
      </p:sp>
      <p:pic>
        <p:nvPicPr>
          <p:cNvPr id="12290" name="Picture 2" descr="http://t2.gstatic.com/images?q=tbn:ANd9GcQAyyhQ3RMnG9R0OEVlg6rU37V1a4XVIa_66uYsvF4uwBRtTU9J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797152"/>
            <a:ext cx="2333625" cy="1562101"/>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Server-hp\scambio dati\varie\fotografie varie\giornalino\P32000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7729" y="1700808"/>
            <a:ext cx="2822485" cy="2116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162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p>
        </p:txBody>
      </p:sp>
      <p:sp>
        <p:nvSpPr>
          <p:cNvPr id="3" name="Segnaposto contenuto 2"/>
          <p:cNvSpPr>
            <a:spLocks noGrp="1"/>
          </p:cNvSpPr>
          <p:nvPr>
            <p:ph sz="quarter" idx="1"/>
          </p:nvPr>
        </p:nvSpPr>
        <p:spPr>
          <a:xfrm>
            <a:off x="627670" y="1628800"/>
            <a:ext cx="8516329" cy="432048"/>
          </a:xfrm>
        </p:spPr>
        <p:txBody>
          <a:bodyPr>
            <a:normAutofit/>
          </a:bodyPr>
          <a:lstStyle/>
          <a:p>
            <a:pPr marL="0" indent="0">
              <a:buNone/>
            </a:pPr>
            <a:r>
              <a:rPr lang="it-IT" sz="2000" dirty="0" smtClean="0">
                <a:latin typeface="Arial" pitchFamily="34" charset="0"/>
                <a:cs typeface="Arial" pitchFamily="34" charset="0"/>
              </a:rPr>
              <a:t>RACCOLTA DOMICILIARE DEGLI IMBALLAGGI DI PLASTICA</a:t>
            </a:r>
          </a:p>
          <a:p>
            <a:pPr marL="0" indent="0">
              <a:buNone/>
            </a:pPr>
            <a:endParaRPr lang="it-IT" dirty="0">
              <a:latin typeface="Arial" pitchFamily="34" charset="0"/>
              <a:cs typeface="Arial" pitchFamily="34" charset="0"/>
            </a:endParaRPr>
          </a:p>
        </p:txBody>
      </p:sp>
      <p:pic>
        <p:nvPicPr>
          <p:cNvPr id="8194" name="Picture 2" descr="http://t0.gstatic.com/images?q=tbn:ANd9GcTVp7h5jXGAaJqssOMrOP1rGHU-EDU34EyU6T535Bdz_G3kmH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204864"/>
            <a:ext cx="3456384" cy="309446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23528" y="2192466"/>
            <a:ext cx="4176464" cy="2462213"/>
          </a:xfrm>
          <a:prstGeom prst="rect">
            <a:avLst/>
          </a:prstGeom>
        </p:spPr>
        <p:txBody>
          <a:bodyPr wrap="square">
            <a:spAutoFit/>
          </a:bodyPr>
          <a:lstStyle/>
          <a:p>
            <a:pPr algn="just"/>
            <a:r>
              <a:rPr lang="it-IT" sz="1400" dirty="0">
                <a:latin typeface="Arial" pitchFamily="34" charset="0"/>
                <a:cs typeface="Arial" pitchFamily="34" charset="0"/>
              </a:rPr>
              <a:t>Comprende quegli </a:t>
            </a:r>
            <a:r>
              <a:rPr lang="it-IT" sz="1400" dirty="0" smtClean="0">
                <a:latin typeface="Arial" pitchFamily="34" charset="0"/>
                <a:cs typeface="Arial" pitchFamily="34" charset="0"/>
              </a:rPr>
              <a:t>oggetti che </a:t>
            </a:r>
            <a:r>
              <a:rPr lang="it-IT" sz="1400" dirty="0">
                <a:latin typeface="Arial" pitchFamily="34" charset="0"/>
                <a:cs typeface="Arial" pitchFamily="34" charset="0"/>
              </a:rPr>
              <a:t>hanno la funzione </a:t>
            </a:r>
            <a:r>
              <a:rPr lang="it-IT" sz="1400" dirty="0" smtClean="0">
                <a:latin typeface="Arial" pitchFamily="34" charset="0"/>
                <a:cs typeface="Arial" pitchFamily="34" charset="0"/>
              </a:rPr>
              <a:t>di contenimento</a:t>
            </a:r>
            <a:r>
              <a:rPr lang="it-IT" sz="1400" dirty="0">
                <a:latin typeface="Arial" pitchFamily="34" charset="0"/>
                <a:cs typeface="Arial" pitchFamily="34" charset="0"/>
              </a:rPr>
              <a:t>, </a:t>
            </a:r>
            <a:r>
              <a:rPr lang="it-IT" sz="1400" dirty="0" smtClean="0">
                <a:latin typeface="Arial" pitchFamily="34" charset="0"/>
                <a:cs typeface="Arial" pitchFamily="34" charset="0"/>
              </a:rPr>
              <a:t>confezionamento e </a:t>
            </a:r>
            <a:r>
              <a:rPr lang="it-IT" sz="1400" dirty="0">
                <a:latin typeface="Arial" pitchFamily="34" charset="0"/>
                <a:cs typeface="Arial" pitchFamily="34" charset="0"/>
              </a:rPr>
              <a:t>protezione delle merci, come:</a:t>
            </a:r>
          </a:p>
          <a:p>
            <a:pPr algn="just"/>
            <a:r>
              <a:rPr lang="it-IT" sz="1400" dirty="0">
                <a:latin typeface="Arial" pitchFamily="34" charset="0"/>
                <a:cs typeface="Arial" pitchFamily="34" charset="0"/>
              </a:rPr>
              <a:t>La plastica con funzione di contenimento:</a:t>
            </a:r>
          </a:p>
          <a:p>
            <a:pPr algn="just"/>
            <a:r>
              <a:rPr lang="it-IT" sz="1400" dirty="0" smtClean="0">
                <a:latin typeface="Arial" pitchFamily="34" charset="0"/>
                <a:cs typeface="Arial" pitchFamily="34" charset="0"/>
              </a:rPr>
              <a:t>bottiglie </a:t>
            </a:r>
            <a:r>
              <a:rPr lang="it-IT" sz="1400" dirty="0">
                <a:latin typeface="Arial" pitchFamily="34" charset="0"/>
                <a:cs typeface="Arial" pitchFamily="34" charset="0"/>
              </a:rPr>
              <a:t>di acqua e </a:t>
            </a:r>
            <a:r>
              <a:rPr lang="it-IT" sz="1400" dirty="0" smtClean="0">
                <a:latin typeface="Arial" pitchFamily="34" charset="0"/>
                <a:cs typeface="Arial" pitchFamily="34" charset="0"/>
              </a:rPr>
              <a:t>bibite, </a:t>
            </a:r>
            <a:r>
              <a:rPr lang="it-IT" sz="1400" dirty="0" smtClean="0">
                <a:latin typeface="Arial" pitchFamily="34" charset="0"/>
                <a:cs typeface="Arial" pitchFamily="34" charset="0"/>
              </a:rPr>
              <a:t>flaconi </a:t>
            </a:r>
            <a:r>
              <a:rPr lang="it-IT" sz="1400" dirty="0">
                <a:latin typeface="Arial" pitchFamily="34" charset="0"/>
                <a:cs typeface="Arial" pitchFamily="34" charset="0"/>
              </a:rPr>
              <a:t>di detergenti, detersivi e </a:t>
            </a:r>
            <a:r>
              <a:rPr lang="it-IT" sz="1400" dirty="0" err="1" smtClean="0">
                <a:latin typeface="Arial" pitchFamily="34" charset="0"/>
                <a:cs typeface="Arial" pitchFamily="34" charset="0"/>
              </a:rPr>
              <a:t>shampo</a:t>
            </a:r>
            <a:r>
              <a:rPr lang="it-IT" sz="1400" dirty="0" smtClean="0">
                <a:latin typeface="Arial" pitchFamily="34" charset="0"/>
                <a:cs typeface="Arial" pitchFamily="34" charset="0"/>
              </a:rPr>
              <a:t>, confezioni </a:t>
            </a:r>
            <a:r>
              <a:rPr lang="it-IT" sz="1400" dirty="0">
                <a:latin typeface="Arial" pitchFamily="34" charset="0"/>
                <a:cs typeface="Arial" pitchFamily="34" charset="0"/>
              </a:rPr>
              <a:t>e contenitori di alimenti in </a:t>
            </a:r>
            <a:r>
              <a:rPr lang="it-IT" sz="1400" dirty="0" smtClean="0">
                <a:latin typeface="Arial" pitchFamily="34" charset="0"/>
                <a:cs typeface="Arial" pitchFamily="34" charset="0"/>
              </a:rPr>
              <a:t>plastica o </a:t>
            </a:r>
            <a:r>
              <a:rPr lang="it-IT" sz="1400" dirty="0">
                <a:latin typeface="Arial" pitchFamily="34" charset="0"/>
                <a:cs typeface="Arial" pitchFamily="34" charset="0"/>
              </a:rPr>
              <a:t>polistirolo per uova, alimenti e oggetti </a:t>
            </a:r>
            <a:r>
              <a:rPr lang="it-IT" sz="1400" dirty="0" smtClean="0">
                <a:latin typeface="Arial" pitchFamily="34" charset="0"/>
                <a:cs typeface="Arial" pitchFamily="34" charset="0"/>
              </a:rPr>
              <a:t>vari, </a:t>
            </a:r>
            <a:r>
              <a:rPr lang="it-IT" sz="1400" dirty="0" smtClean="0">
                <a:latin typeface="Arial" pitchFamily="34" charset="0"/>
                <a:cs typeface="Arial" pitchFamily="34" charset="0"/>
              </a:rPr>
              <a:t>involucri</a:t>
            </a:r>
            <a:r>
              <a:rPr lang="it-IT" sz="1400" dirty="0">
                <a:latin typeface="Arial" pitchFamily="34" charset="0"/>
                <a:cs typeface="Arial" pitchFamily="34" charset="0"/>
              </a:rPr>
              <a:t>, film e </a:t>
            </a:r>
            <a:r>
              <a:rPr lang="it-IT" sz="1400" dirty="0" smtClean="0">
                <a:latin typeface="Arial" pitchFamily="34" charset="0"/>
                <a:cs typeface="Arial" pitchFamily="34" charset="0"/>
              </a:rPr>
              <a:t>pellicole, sacchi </a:t>
            </a:r>
            <a:r>
              <a:rPr lang="it-IT" sz="1400" dirty="0">
                <a:latin typeface="Arial" pitchFamily="34" charset="0"/>
                <a:cs typeface="Arial" pitchFamily="34" charset="0"/>
              </a:rPr>
              <a:t>per il confezionamento degli </a:t>
            </a:r>
            <a:r>
              <a:rPr lang="it-IT" sz="1400" dirty="0" smtClean="0">
                <a:latin typeface="Arial" pitchFamily="34" charset="0"/>
                <a:cs typeface="Arial" pitchFamily="34" charset="0"/>
              </a:rPr>
              <a:t>abiti, borse </a:t>
            </a:r>
            <a:r>
              <a:rPr lang="it-IT" sz="1400" dirty="0">
                <a:latin typeface="Arial" pitchFamily="34" charset="0"/>
                <a:cs typeface="Arial" pitchFamily="34" charset="0"/>
              </a:rPr>
              <a:t>e sacchetti per la </a:t>
            </a:r>
            <a:r>
              <a:rPr lang="it-IT" sz="1400" dirty="0" smtClean="0">
                <a:latin typeface="Arial" pitchFamily="34" charset="0"/>
                <a:cs typeface="Arial" pitchFamily="34" charset="0"/>
              </a:rPr>
              <a:t>spesa, vasi </a:t>
            </a:r>
            <a:r>
              <a:rPr lang="it-IT" sz="1400" dirty="0">
                <a:latin typeface="Arial" pitchFamily="34" charset="0"/>
                <a:cs typeface="Arial" pitchFamily="34" charset="0"/>
              </a:rPr>
              <a:t>per vivaisti, cassette per frutta in </a:t>
            </a:r>
            <a:r>
              <a:rPr lang="it-IT" sz="1400" dirty="0" smtClean="0">
                <a:latin typeface="Arial" pitchFamily="34" charset="0"/>
                <a:cs typeface="Arial" pitchFamily="34" charset="0"/>
              </a:rPr>
              <a:t>plastica ,reti </a:t>
            </a:r>
            <a:r>
              <a:rPr lang="it-IT" sz="1400" dirty="0">
                <a:latin typeface="Arial" pitchFamily="34" charset="0"/>
                <a:cs typeface="Arial" pitchFamily="34" charset="0"/>
              </a:rPr>
              <a:t>per frutta e verdura</a:t>
            </a:r>
            <a:r>
              <a:rPr lang="it-IT" sz="1200" dirty="0">
                <a:latin typeface="Arial" pitchFamily="34" charset="0"/>
                <a:cs typeface="Arial" pitchFamily="34" charset="0"/>
              </a:rPr>
              <a:t>.</a:t>
            </a:r>
          </a:p>
        </p:txBody>
      </p:sp>
    </p:spTree>
    <p:extLst>
      <p:ext uri="{BB962C8B-B14F-4D97-AF65-F5344CB8AC3E}">
        <p14:creationId xmlns:p14="http://schemas.microsoft.com/office/powerpoint/2010/main" val="31998684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4198240" cy="4572000"/>
          </a:xfrm>
        </p:spPr>
        <p:txBody>
          <a:bodyPr>
            <a:normAutofit/>
          </a:bodyPr>
          <a:lstStyle/>
          <a:p>
            <a:pPr marL="0" indent="0" algn="just">
              <a:buNone/>
            </a:pPr>
            <a:r>
              <a:rPr lang="it-IT" sz="1400" b="1" dirty="0" smtClean="0">
                <a:latin typeface="Arial" pitchFamily="34" charset="0"/>
                <a:cs typeface="Arial" pitchFamily="34" charset="0"/>
              </a:rPr>
              <a:t>AREA GIOVANI ADOLESCENTI</a:t>
            </a:r>
          </a:p>
          <a:p>
            <a:pPr marL="0" indent="0" algn="just">
              <a:buNone/>
            </a:pPr>
            <a:endParaRPr lang="it-IT" sz="1200" b="1" dirty="0" smtClean="0">
              <a:latin typeface="Arial" pitchFamily="34" charset="0"/>
              <a:cs typeface="Arial" pitchFamily="34" charset="0"/>
            </a:endParaRPr>
          </a:p>
          <a:p>
            <a:pPr marL="0" indent="0" algn="just">
              <a:buNone/>
            </a:pPr>
            <a:r>
              <a:rPr lang="it-IT" sz="1200" dirty="0" smtClean="0">
                <a:latin typeface="Arial" pitchFamily="34" charset="0"/>
                <a:cs typeface="Arial" pitchFamily="34" charset="0"/>
              </a:rPr>
              <a:t>Sono stati promossi importanti interventi verso i giovani  per favorirne l’aggregazione. Significativa in tal senso è stata la scelta di dare sostegno economico agli enti educativi esistenti nel paese, dei quali sicuramente gli oratori sono i più importanti, sia come tradizione che come punto di incontro. A partire dal 2004 il Comune sostiene economicamente il progetto «Punto Teenagers» attivato dalle parrocchie di Calvagese con la collaborazione della cooperativo sociale «La Nuvola nel Sacco». Il progetto ha come obiettivo quello di offrire ai ragazzi  </a:t>
            </a:r>
            <a:r>
              <a:rPr lang="it-IT" sz="1200" dirty="0" err="1" smtClean="0">
                <a:latin typeface="Arial" pitchFamily="34" charset="0"/>
                <a:cs typeface="Arial" pitchFamily="34" charset="0"/>
              </a:rPr>
              <a:t>pre</a:t>
            </a:r>
            <a:r>
              <a:rPr lang="it-IT" sz="1200" dirty="0" smtClean="0">
                <a:latin typeface="Arial" pitchFamily="34" charset="0"/>
                <a:cs typeface="Arial" pitchFamily="34" charset="0"/>
              </a:rPr>
              <a:t>-adolescenti una migliore qualità di vita, attraverso interventi che ne sostengono la crescita evolutiva, favorendo la socializzazione, il recupero della fiducia, la valorizzazione di sé, il rispetto delle regole della vita comune.</a:t>
            </a:r>
          </a:p>
          <a:p>
            <a:pPr marL="0" indent="0" algn="just">
              <a:buNone/>
            </a:pPr>
            <a:r>
              <a:rPr lang="it-IT" sz="1200" dirty="0" smtClean="0">
                <a:latin typeface="Arial" pitchFamily="34" charset="0"/>
                <a:cs typeface="Arial" pitchFamily="34" charset="0"/>
              </a:rPr>
              <a:t>Attualmente il progetto, allargato alla fascia di età dai 14 – 18 anni ha preso il nome di «Progetto Adolescenti».</a:t>
            </a:r>
            <a:endParaRPr lang="it-IT" sz="1200" dirty="0">
              <a:latin typeface="Arial" pitchFamily="34" charset="0"/>
              <a:cs typeface="Arial" pitchFamily="34" charset="0"/>
            </a:endParaRPr>
          </a:p>
        </p:txBody>
      </p:sp>
      <p:pic>
        <p:nvPicPr>
          <p:cNvPr id="13314" name="Picture 2" descr="http://t0.gstatic.com/images?q=tbn:ANd9GcRi6WiC-WnAx35jlU0opUgHOWSqtcVYnwddHX2OElw2Jz5UPAk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593" y="1628800"/>
            <a:ext cx="2563750" cy="287817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t3.gstatic.com/images?q=tbn:ANd9GcRRTxb7jQRZu1NlWZrTYXJjJ7JCmgv6uFKDcEtgCvsPBFZe3jOt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7184" y="4653136"/>
            <a:ext cx="2384775" cy="1659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380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5422376" cy="4572000"/>
          </a:xfrm>
        </p:spPr>
        <p:txBody>
          <a:bodyPr>
            <a:normAutofit fontScale="92500" lnSpcReduction="10000"/>
          </a:bodyPr>
          <a:lstStyle/>
          <a:p>
            <a:pPr marL="0" indent="0" algn="just">
              <a:buNone/>
            </a:pPr>
            <a:r>
              <a:rPr lang="it-IT" sz="1400" b="1" dirty="0" smtClean="0">
                <a:latin typeface="Arial" pitchFamily="34" charset="0"/>
                <a:cs typeface="Arial" pitchFamily="34" charset="0"/>
              </a:rPr>
              <a:t>AREA MINORI E FAMIGLIA</a:t>
            </a:r>
          </a:p>
          <a:p>
            <a:pPr marL="0" indent="0" algn="just">
              <a:buNone/>
            </a:pPr>
            <a:endParaRPr lang="it-IT" sz="1400" b="1" dirty="0">
              <a:latin typeface="Arial" pitchFamily="34" charset="0"/>
              <a:cs typeface="Arial" pitchFamily="34" charset="0"/>
            </a:endParaRPr>
          </a:p>
          <a:p>
            <a:pPr marL="0" indent="0" algn="just">
              <a:buNone/>
            </a:pPr>
            <a:r>
              <a:rPr lang="it-IT" sz="1200" dirty="0" smtClean="0">
                <a:latin typeface="Arial" pitchFamily="34" charset="0"/>
                <a:cs typeface="Arial" pitchFamily="34" charset="0"/>
              </a:rPr>
              <a:t>E’ aumentato progressivamente il numero dei minori con problematiche di disagio di vario genere, segnalati dalle istituzioni scolastiche e dai servizi specialistici. L’Amministrazione Comunale ha ritenuto doveroso dare risposte concrete ed immediate in un’ottica di prevenzione e di sostegno.</a:t>
            </a:r>
          </a:p>
          <a:p>
            <a:pPr marL="0" indent="0" algn="just">
              <a:buNone/>
            </a:pPr>
            <a:r>
              <a:rPr lang="it-IT" sz="1200" dirty="0" smtClean="0">
                <a:solidFill>
                  <a:srgbClr val="FF0000"/>
                </a:solidFill>
                <a:latin typeface="Arial" pitchFamily="34" charset="0"/>
                <a:cs typeface="Arial" pitchFamily="34" charset="0"/>
              </a:rPr>
              <a:t>SERVIZI DOMICILIARI: </a:t>
            </a:r>
            <a:r>
              <a:rPr lang="it-IT" sz="1200" dirty="0" smtClean="0">
                <a:latin typeface="Arial" pitchFamily="34" charset="0"/>
                <a:cs typeface="Arial" pitchFamily="34" charset="0"/>
              </a:rPr>
              <a:t>ormai indispensabile, per le situazioni complesse, il Servizio di Assistenza Domiciliare Minori  rivolto, a minori, adolescenti e rispettivi sistemi parentali che vivono situazioni di rischio e/o danno, tali da favorire l’instaurarsi  di problematiche relazionali, l’emarginazione e la devianza. Il servizio prevede l’intervento a domicilio di personale qualificato presso nuclei familiari con disagio sociale e l’attivazione di un progetto di tipo preventivo e/o riparativo.</a:t>
            </a:r>
          </a:p>
          <a:p>
            <a:pPr marL="0" indent="0">
              <a:buNone/>
            </a:pPr>
            <a:r>
              <a:rPr lang="it-IT" sz="1200" dirty="0" smtClean="0">
                <a:solidFill>
                  <a:srgbClr val="FF0000"/>
                </a:solidFill>
                <a:latin typeface="Arial" pitchFamily="34" charset="0"/>
                <a:cs typeface="Arial" pitchFamily="34" charset="0"/>
              </a:rPr>
              <a:t>ATTIVITA’ RICREATIVE ESTIVE: </a:t>
            </a:r>
          </a:p>
          <a:p>
            <a:pPr marL="0" indent="0" algn="just">
              <a:buNone/>
            </a:pPr>
            <a:r>
              <a:rPr lang="it-IT" sz="1200" dirty="0" smtClean="0">
                <a:latin typeface="Arial" pitchFamily="34" charset="0"/>
                <a:cs typeface="Arial" pitchFamily="34" charset="0"/>
              </a:rPr>
              <a:t>è proseguita nel corso degli anni la scelta  di contribuire con un contributo economico all’iniziativa «</a:t>
            </a:r>
            <a:r>
              <a:rPr lang="it-IT" sz="1200" dirty="0" err="1" smtClean="0">
                <a:latin typeface="Arial" pitchFamily="34" charset="0"/>
                <a:cs typeface="Arial" pitchFamily="34" charset="0"/>
              </a:rPr>
              <a:t>Grest</a:t>
            </a:r>
            <a:r>
              <a:rPr lang="it-IT" sz="1200" dirty="0" smtClean="0">
                <a:latin typeface="Arial" pitchFamily="34" charset="0"/>
                <a:cs typeface="Arial" pitchFamily="34" charset="0"/>
              </a:rPr>
              <a:t> Estivo» organizzato nel mese di luglio dalle parrocchie del territorio di Calvagese. Negli ultimi anni il </a:t>
            </a:r>
            <a:r>
              <a:rPr lang="it-IT" sz="1200" dirty="0" err="1" smtClean="0">
                <a:latin typeface="Arial" pitchFamily="34" charset="0"/>
                <a:cs typeface="Arial" pitchFamily="34" charset="0"/>
              </a:rPr>
              <a:t>Grest</a:t>
            </a:r>
            <a:r>
              <a:rPr lang="it-IT" sz="1200" dirty="0" smtClean="0">
                <a:latin typeface="Arial" pitchFamily="34" charset="0"/>
                <a:cs typeface="Arial" pitchFamily="34" charset="0"/>
              </a:rPr>
              <a:t> si è svolto dal lunedì al venerdì con orario prolungato dalle ore 8,30 alle ore 18,00, prevedendo il servizio mensa per i ragazzi agevolando in tal modo le famiglie con entrambi i genitori lavoratori. </a:t>
            </a:r>
            <a:r>
              <a:rPr lang="it-IT" sz="1200" dirty="0">
                <a:latin typeface="Arial" pitchFamily="34" charset="0"/>
                <a:cs typeface="Arial" pitchFamily="34" charset="0"/>
              </a:rPr>
              <a:t>Il </a:t>
            </a:r>
            <a:r>
              <a:rPr lang="it-IT" sz="1200" dirty="0" err="1" smtClean="0">
                <a:latin typeface="Arial" pitchFamily="34" charset="0"/>
                <a:cs typeface="Arial" pitchFamily="34" charset="0"/>
              </a:rPr>
              <a:t>Grest</a:t>
            </a:r>
            <a:r>
              <a:rPr lang="it-IT" sz="1200" dirty="0" smtClean="0">
                <a:latin typeface="Arial" pitchFamily="34" charset="0"/>
                <a:cs typeface="Arial" pitchFamily="34" charset="0"/>
              </a:rPr>
              <a:t> vuole essere un’ </a:t>
            </a:r>
            <a:r>
              <a:rPr lang="it-IT" sz="1200" dirty="0">
                <a:latin typeface="Arial" pitchFamily="34" charset="0"/>
                <a:cs typeface="Arial" pitchFamily="34" charset="0"/>
              </a:rPr>
              <a:t>esperienza educativa e </a:t>
            </a:r>
            <a:r>
              <a:rPr lang="it-IT" sz="1200" dirty="0" smtClean="0">
                <a:latin typeface="Arial" pitchFamily="34" charset="0"/>
                <a:cs typeface="Arial" pitchFamily="34" charset="0"/>
              </a:rPr>
              <a:t>ricreativa organizzata </a:t>
            </a:r>
            <a:r>
              <a:rPr lang="it-IT" sz="1200" dirty="0">
                <a:latin typeface="Arial" pitchFamily="34" charset="0"/>
                <a:cs typeface="Arial" pitchFamily="34" charset="0"/>
              </a:rPr>
              <a:t>a favore dei </a:t>
            </a:r>
            <a:r>
              <a:rPr lang="it-IT" sz="1200" dirty="0" smtClean="0">
                <a:latin typeface="Arial" pitchFamily="34" charset="0"/>
                <a:cs typeface="Arial" pitchFamily="34" charset="0"/>
              </a:rPr>
              <a:t>bambini che </a:t>
            </a:r>
            <a:r>
              <a:rPr lang="it-IT" sz="1200" dirty="0">
                <a:latin typeface="Arial" pitchFamily="34" charset="0"/>
                <a:cs typeface="Arial" pitchFamily="34" charset="0"/>
              </a:rPr>
              <a:t>hanno i genitori </a:t>
            </a:r>
            <a:r>
              <a:rPr lang="it-IT" sz="1200" dirty="0" smtClean="0">
                <a:latin typeface="Arial" pitchFamily="34" charset="0"/>
                <a:cs typeface="Arial" pitchFamily="34" charset="0"/>
              </a:rPr>
              <a:t>impegnati nel </a:t>
            </a:r>
            <a:r>
              <a:rPr lang="it-IT" sz="1200" dirty="0">
                <a:latin typeface="Arial" pitchFamily="34" charset="0"/>
                <a:cs typeface="Arial" pitchFamily="34" charset="0"/>
              </a:rPr>
              <a:t>lavoro e per i quali non sono </a:t>
            </a:r>
            <a:r>
              <a:rPr lang="it-IT" sz="1200" dirty="0" smtClean="0">
                <a:latin typeface="Arial" pitchFamily="34" charset="0"/>
                <a:cs typeface="Arial" pitchFamily="34" charset="0"/>
              </a:rPr>
              <a:t>disponibili figure </a:t>
            </a:r>
            <a:r>
              <a:rPr lang="it-IT" sz="1200" dirty="0">
                <a:latin typeface="Arial" pitchFamily="34" charset="0"/>
                <a:cs typeface="Arial" pitchFamily="34" charset="0"/>
              </a:rPr>
              <a:t>parentali per </a:t>
            </a:r>
            <a:r>
              <a:rPr lang="it-IT" sz="1200" dirty="0" smtClean="0">
                <a:latin typeface="Arial" pitchFamily="34" charset="0"/>
                <a:cs typeface="Arial" pitchFamily="34" charset="0"/>
              </a:rPr>
              <a:t>l’assistenza, durante </a:t>
            </a:r>
            <a:r>
              <a:rPr lang="it-IT" sz="1200" dirty="0">
                <a:latin typeface="Arial" pitchFamily="34" charset="0"/>
                <a:cs typeface="Arial" pitchFamily="34" charset="0"/>
              </a:rPr>
              <a:t>la chiusura </a:t>
            </a:r>
            <a:r>
              <a:rPr lang="it-IT" sz="1200" dirty="0" smtClean="0">
                <a:latin typeface="Arial" pitchFamily="34" charset="0"/>
                <a:cs typeface="Arial" pitchFamily="34" charset="0"/>
              </a:rPr>
              <a:t>estiva delle </a:t>
            </a:r>
            <a:r>
              <a:rPr lang="it-IT" sz="1200" dirty="0">
                <a:latin typeface="Arial" pitchFamily="34" charset="0"/>
                <a:cs typeface="Arial" pitchFamily="34" charset="0"/>
              </a:rPr>
              <a:t>scuola </a:t>
            </a:r>
            <a:r>
              <a:rPr lang="it-IT" sz="1200" dirty="0" smtClean="0">
                <a:latin typeface="Arial" pitchFamily="34" charset="0"/>
                <a:cs typeface="Arial" pitchFamily="34" charset="0"/>
              </a:rPr>
              <a:t>dell’infanzia. I </a:t>
            </a:r>
            <a:r>
              <a:rPr lang="it-IT" sz="1200" dirty="0">
                <a:latin typeface="Arial" pitchFamily="34" charset="0"/>
                <a:cs typeface="Arial" pitchFamily="34" charset="0"/>
              </a:rPr>
              <a:t>ricordi estivi sono sempre legati </a:t>
            </a:r>
            <a:r>
              <a:rPr lang="it-IT" sz="1200" dirty="0" smtClean="0">
                <a:latin typeface="Arial" pitchFamily="34" charset="0"/>
                <a:cs typeface="Arial" pitchFamily="34" charset="0"/>
              </a:rPr>
              <a:t>a momenti </a:t>
            </a:r>
            <a:r>
              <a:rPr lang="it-IT" sz="1200" dirty="0">
                <a:latin typeface="Arial" pitchFamily="34" charset="0"/>
                <a:cs typeface="Arial" pitchFamily="34" charset="0"/>
              </a:rPr>
              <a:t>significativi della </a:t>
            </a:r>
            <a:r>
              <a:rPr lang="it-IT" sz="1200" dirty="0" smtClean="0">
                <a:latin typeface="Arial" pitchFamily="34" charset="0"/>
                <a:cs typeface="Arial" pitchFamily="34" charset="0"/>
              </a:rPr>
              <a:t>propria esperienza </a:t>
            </a:r>
            <a:r>
              <a:rPr lang="it-IT" sz="1200" dirty="0">
                <a:latin typeface="Arial" pitchFamily="34" charset="0"/>
                <a:cs typeface="Arial" pitchFamily="34" charset="0"/>
              </a:rPr>
              <a:t>di vita e, per </a:t>
            </a:r>
            <a:r>
              <a:rPr lang="it-IT" sz="1200" dirty="0" smtClean="0">
                <a:latin typeface="Arial" pitchFamily="34" charset="0"/>
                <a:cs typeface="Arial" pitchFamily="34" charset="0"/>
              </a:rPr>
              <a:t>questo motivo</a:t>
            </a:r>
            <a:r>
              <a:rPr lang="it-IT" sz="1200" dirty="0">
                <a:latin typeface="Arial" pitchFamily="34" charset="0"/>
                <a:cs typeface="Arial" pitchFamily="34" charset="0"/>
              </a:rPr>
              <a:t>, il CRE vuole essere un </a:t>
            </a:r>
            <a:r>
              <a:rPr lang="it-IT" sz="1200" dirty="0" smtClean="0">
                <a:latin typeface="Arial" pitchFamily="34" charset="0"/>
                <a:cs typeface="Arial" pitchFamily="34" charset="0"/>
              </a:rPr>
              <a:t>percorso importante </a:t>
            </a:r>
            <a:r>
              <a:rPr lang="it-IT" sz="1200" dirty="0">
                <a:latin typeface="Arial" pitchFamily="34" charset="0"/>
                <a:cs typeface="Arial" pitchFamily="34" charset="0"/>
              </a:rPr>
              <a:t>sia a livello </a:t>
            </a:r>
            <a:r>
              <a:rPr lang="it-IT" sz="1200" dirty="0" smtClean="0">
                <a:latin typeface="Arial" pitchFamily="34" charset="0"/>
                <a:cs typeface="Arial" pitchFamily="34" charset="0"/>
              </a:rPr>
              <a:t>educativo, ma </a:t>
            </a:r>
            <a:r>
              <a:rPr lang="it-IT" sz="1200" dirty="0">
                <a:latin typeface="Arial" pitchFamily="34" charset="0"/>
                <a:cs typeface="Arial" pitchFamily="34" charset="0"/>
              </a:rPr>
              <a:t>anche per la valenza </a:t>
            </a:r>
            <a:r>
              <a:rPr lang="it-IT" sz="1200" dirty="0" smtClean="0">
                <a:latin typeface="Arial" pitchFamily="34" charset="0"/>
                <a:cs typeface="Arial" pitchFamily="34" charset="0"/>
              </a:rPr>
              <a:t>relazionale, per </a:t>
            </a:r>
            <a:r>
              <a:rPr lang="it-IT" sz="1200" dirty="0">
                <a:latin typeface="Arial" pitchFamily="34" charset="0"/>
                <a:cs typeface="Arial" pitchFamily="34" charset="0"/>
              </a:rPr>
              <a:t>il contatto con la </a:t>
            </a:r>
            <a:r>
              <a:rPr lang="it-IT" sz="1200" dirty="0" smtClean="0">
                <a:latin typeface="Arial" pitchFamily="34" charset="0"/>
                <a:cs typeface="Arial" pitchFamily="34" charset="0"/>
              </a:rPr>
              <a:t>natura e</a:t>
            </a:r>
            <a:r>
              <a:rPr lang="it-IT" sz="1200" dirty="0">
                <a:latin typeface="Arial" pitchFamily="34" charset="0"/>
                <a:cs typeface="Arial" pitchFamily="34" charset="0"/>
              </a:rPr>
              <a:t>, soprattutto, per la </a:t>
            </a:r>
            <a:r>
              <a:rPr lang="it-IT" sz="1200" dirty="0" smtClean="0">
                <a:latin typeface="Arial" pitchFamily="34" charset="0"/>
                <a:cs typeface="Arial" pitchFamily="34" charset="0"/>
              </a:rPr>
              <a:t>socializzazione tra </a:t>
            </a:r>
            <a:r>
              <a:rPr lang="it-IT" sz="1200" dirty="0">
                <a:latin typeface="Arial" pitchFamily="34" charset="0"/>
                <a:cs typeface="Arial" pitchFamily="34" charset="0"/>
              </a:rPr>
              <a:t>coetanei.</a:t>
            </a:r>
            <a:endParaRPr lang="it-IT" sz="1200" dirty="0" smtClean="0">
              <a:latin typeface="Arial" pitchFamily="34" charset="0"/>
              <a:cs typeface="Arial" pitchFamily="34" charset="0"/>
            </a:endParaRPr>
          </a:p>
          <a:p>
            <a:pPr marL="0" indent="0" algn="just">
              <a:buNone/>
            </a:pPr>
            <a:r>
              <a:rPr lang="it-IT" sz="1200" dirty="0" smtClean="0">
                <a:solidFill>
                  <a:srgbClr val="FF0000"/>
                </a:solidFill>
                <a:latin typeface="Arial" pitchFamily="34" charset="0"/>
                <a:cs typeface="Arial" pitchFamily="34" charset="0"/>
              </a:rPr>
              <a:t>OLTRE AL GREST ESTIVO ANCHE IL MINICRED </a:t>
            </a:r>
            <a:r>
              <a:rPr lang="it-IT" sz="1200" dirty="0" smtClean="0">
                <a:latin typeface="Arial" pitchFamily="34" charset="0"/>
                <a:cs typeface="Arial" pitchFamily="34" charset="0"/>
              </a:rPr>
              <a:t>per i più piccoli dagli 3 ai 6 anni con lo scopo di agevolare sempre di più le famiglie con entrambe i genitori lavoratori.</a:t>
            </a:r>
            <a:r>
              <a:rPr lang="it-IT" sz="1200" dirty="0" smtClean="0">
                <a:solidFill>
                  <a:srgbClr val="FF0000"/>
                </a:solidFill>
                <a:latin typeface="Arial" pitchFamily="34" charset="0"/>
                <a:cs typeface="Arial" pitchFamily="34" charset="0"/>
              </a:rPr>
              <a:t> </a:t>
            </a:r>
            <a:endParaRPr lang="it-IT" sz="1200" dirty="0">
              <a:solidFill>
                <a:srgbClr val="FF0000"/>
              </a:solidFill>
              <a:latin typeface="Arial" pitchFamily="34" charset="0"/>
              <a:cs typeface="Arial" pitchFamily="34" charset="0"/>
            </a:endParaRPr>
          </a:p>
        </p:txBody>
      </p:sp>
      <p:pic>
        <p:nvPicPr>
          <p:cNvPr id="14340" name="Picture 4" descr="http://t1.gstatic.com/images?q=tbn:ANd9GcTueoe4kU7Yc9wMari3l01UjNAdTEm6QP4QeUR9SnPp8T0mvr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713" y="4291928"/>
            <a:ext cx="220027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215" y="1624171"/>
            <a:ext cx="3151273" cy="2585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6545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smtClean="0">
                <a:solidFill>
                  <a:schemeClr val="bg1"/>
                </a:solidFill>
                <a:latin typeface="Arial" pitchFamily="34" charset="0"/>
                <a:cs typeface="Arial" pitchFamily="34" charset="0"/>
              </a:rPr>
              <a:t>2011 PARTECIPAZIONE AL «PREMIO NAZIONALE COMUNI A 5 STELLE» PROMOSSO DALL’ASSOCIAZIONE DEI COMUNI VIRTUOSI</a:t>
            </a:r>
            <a:br>
              <a:rPr lang="it-IT" sz="1050" dirty="0" smtClean="0">
                <a:solidFill>
                  <a:schemeClr val="bg1"/>
                </a:solidFill>
                <a:latin typeface="Arial" pitchFamily="34" charset="0"/>
                <a:cs typeface="Arial" pitchFamily="34" charset="0"/>
              </a:rPr>
            </a:br>
            <a:r>
              <a:rPr lang="it-IT" sz="1050" dirty="0" smtClean="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5350368" cy="4572000"/>
          </a:xfrm>
        </p:spPr>
        <p:txBody>
          <a:bodyPr>
            <a:normAutofit/>
          </a:bodyPr>
          <a:lstStyle/>
          <a:p>
            <a:pPr marL="0" indent="0" algn="just">
              <a:buNone/>
            </a:pPr>
            <a:r>
              <a:rPr lang="it-IT" sz="1200" b="1" dirty="0" smtClean="0">
                <a:latin typeface="Arial" pitchFamily="34" charset="0"/>
                <a:cs typeface="Arial" pitchFamily="34" charset="0"/>
              </a:rPr>
              <a:t>AREA IMMIGRAZIONE</a:t>
            </a:r>
          </a:p>
          <a:p>
            <a:pPr marL="0" indent="0" algn="just">
              <a:buNone/>
            </a:pPr>
            <a:endParaRPr lang="it-IT" sz="1200" b="1" dirty="0">
              <a:latin typeface="Arial" pitchFamily="34" charset="0"/>
              <a:cs typeface="Arial" pitchFamily="34" charset="0"/>
            </a:endParaRPr>
          </a:p>
          <a:p>
            <a:pPr marL="0" indent="0" algn="just">
              <a:buNone/>
            </a:pPr>
            <a:r>
              <a:rPr lang="it-IT" sz="1200" dirty="0" smtClean="0">
                <a:latin typeface="Arial" pitchFamily="34" charset="0"/>
                <a:cs typeface="Arial" pitchFamily="34" charset="0"/>
              </a:rPr>
              <a:t>Anche in questo campo l’Amministrazione si sta muovendo per poter dare aiuto a tutte le persone immigrate affinché  trovino a Calvagese della Riviera una società pronta ad accogliere tutte le culture e ad un confronto costruttivo. Sono aumentate le richieste di aiuto da parte di nuclei familiari stranieri in difficoltà, sia da parte di quelli già da tempo presenti sul territorio che di quelli di recenti immigrazione; presentano per lo più problematiche di tipo economico-abitativo, si tratta spesso di nuclei monoreddito in quanto il ruolo della donna è fortemente influenzato dai valori della cultura di origine.</a:t>
            </a:r>
          </a:p>
          <a:p>
            <a:pPr marL="0" indent="0" algn="just">
              <a:buNone/>
            </a:pPr>
            <a:r>
              <a:rPr lang="it-IT" sz="1200" dirty="0" smtClean="0">
                <a:latin typeface="Arial" pitchFamily="34" charset="0"/>
                <a:cs typeface="Arial" pitchFamily="34" charset="0"/>
              </a:rPr>
              <a:t>Gli interventi attivati per lo più hanno riguardato il sostegno economico (in particolare contributi per l’affitto) e l’inserimento scolastico dei bambini immigrati. Il servizio sociale  ha attivato le risorse del territorio, in particolare attraverso il progetto «Servizi a favore degli immigrati», attivato in forma associata dai comuni  del distretto 11 nell’ambito delle leggi di settore, è stato possibile facilitare e supportare i processi di integrazione sociale e culturale della popolazione immigrata con azioni di mediazione culturale nelle istituzioni e nel territorio. Il progetto ha inoltre previsto l’istruzione dello «Sportello Immigrati», collocato presso il limitrofo comune di Padenghe del Garda.  </a:t>
            </a:r>
            <a:endParaRPr lang="it-IT" sz="1200" dirty="0">
              <a:latin typeface="Arial" pitchFamily="34" charset="0"/>
              <a:cs typeface="Arial" pitchFamily="34" charset="0"/>
            </a:endParaRPr>
          </a:p>
        </p:txBody>
      </p:sp>
      <p:pic>
        <p:nvPicPr>
          <p:cNvPr id="15362" name="Picture 2" descr="http://t1.gstatic.com/images?q=tbn:ANd9GcQkly0AhlnRQTYf1S-OaqpGVs2s0IRuTGb_h-0MGPTqIa-swPcti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665" y="4467952"/>
            <a:ext cx="2592288" cy="185331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t0.gstatic.com/images?q=tbn:ANd9GcQlxc-9TaxPRCqM9WmKZVj4eRMvx8N1vz9bq4DYNHI-RbD3h6x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988840"/>
            <a:ext cx="2790825" cy="163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7765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B0F0"/>
          </a:solidFill>
        </p:spPr>
        <p:txBody>
          <a:bodyPr>
            <a:normAutofit/>
          </a:bodyPr>
          <a:lstStyle/>
          <a:p>
            <a:r>
              <a:rPr lang="it-IT" sz="1050" dirty="0">
                <a:solidFill>
                  <a:schemeClr val="bg1"/>
                </a:solidFill>
                <a:latin typeface="Arial" pitchFamily="34" charset="0"/>
                <a:cs typeface="Arial" pitchFamily="34" charset="0"/>
              </a:rPr>
              <a:t>2011 PARTECIPAZIONE AL «PREMIO NAZIONALE COMUNI A 5 STELLE» PROMOSSO DALL’ASSOCIAZIONE DEI COMUNI VIRTUOSI</a:t>
            </a:r>
            <a:br>
              <a:rPr lang="it-IT" sz="1050" dirty="0">
                <a:solidFill>
                  <a:schemeClr val="bg1"/>
                </a:solidFill>
                <a:latin typeface="Arial" pitchFamily="34" charset="0"/>
                <a:cs typeface="Arial" pitchFamily="34" charset="0"/>
              </a:rPr>
            </a:br>
            <a:r>
              <a:rPr lang="it-IT" sz="1050" dirty="0">
                <a:solidFill>
                  <a:schemeClr val="bg1"/>
                </a:solidFill>
                <a:latin typeface="Arial" pitchFamily="34" charset="0"/>
                <a:cs typeface="Arial" pitchFamily="34" charset="0"/>
              </a:rPr>
              <a:t>Nuovi stili di vita</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5350368" cy="4572000"/>
          </a:xfrm>
        </p:spPr>
        <p:txBody>
          <a:bodyPr>
            <a:normAutofit/>
          </a:bodyPr>
          <a:lstStyle/>
          <a:p>
            <a:pPr marL="0" indent="0" algn="just">
              <a:buNone/>
            </a:pPr>
            <a:r>
              <a:rPr lang="it-IT" sz="1400" b="1" dirty="0" smtClean="0">
                <a:latin typeface="Arial" pitchFamily="34" charset="0"/>
                <a:cs typeface="Arial" pitchFamily="34" charset="0"/>
              </a:rPr>
              <a:t>FONDO SOSTEGNO AFFITTI</a:t>
            </a:r>
          </a:p>
          <a:p>
            <a:pPr marL="0" indent="0" algn="just">
              <a:buNone/>
            </a:pPr>
            <a:endParaRPr lang="it-IT" sz="1400" b="1" dirty="0">
              <a:latin typeface="Arial" pitchFamily="34" charset="0"/>
              <a:cs typeface="Arial" pitchFamily="34" charset="0"/>
            </a:endParaRPr>
          </a:p>
          <a:p>
            <a:pPr marL="0" indent="0" algn="just">
              <a:buNone/>
            </a:pPr>
            <a:r>
              <a:rPr lang="it-IT" sz="1200" dirty="0" smtClean="0">
                <a:latin typeface="Arial" pitchFamily="34" charset="0"/>
                <a:cs typeface="Arial" pitchFamily="34" charset="0"/>
              </a:rPr>
              <a:t>Nel corso degli anni l’Amministrazione Comunale ha continuato a partecipare al finanziamento del fondo sostegno affitto nella misura prevista dalla Regine (copertura del 20% dell’importo del contributo determinato per i casi di grave difficoltà socio-economica a fronte dell’80% a carico della Regione e copertura del 10% dell’importo del contributo determinato per i casi ordinari a fronte del 90% a carico della Regione). Grazie alle risorse stanziate è stato possibile accogliere le domande pervenute al servizio.</a:t>
            </a:r>
          </a:p>
          <a:p>
            <a:pPr marL="0" indent="0" algn="just">
              <a:buNone/>
            </a:pPr>
            <a:endParaRPr lang="it-IT" sz="1200" dirty="0">
              <a:latin typeface="Arial" pitchFamily="34" charset="0"/>
              <a:cs typeface="Arial" pitchFamily="34" charset="0"/>
            </a:endParaRPr>
          </a:p>
          <a:p>
            <a:pPr marL="0" indent="0" algn="just">
              <a:buNone/>
            </a:pPr>
            <a:endParaRPr lang="it-IT" sz="1200" dirty="0" smtClean="0">
              <a:latin typeface="Arial" pitchFamily="34" charset="0"/>
              <a:cs typeface="Arial" pitchFamily="34" charset="0"/>
            </a:endParaRPr>
          </a:p>
          <a:p>
            <a:pPr marL="0" indent="0" algn="just">
              <a:buNone/>
            </a:pPr>
            <a:endParaRPr lang="it-IT" sz="1200" dirty="0">
              <a:latin typeface="Arial" pitchFamily="34" charset="0"/>
              <a:cs typeface="Arial" pitchFamily="34" charset="0"/>
            </a:endParaRPr>
          </a:p>
          <a:p>
            <a:pPr marL="0" indent="0" algn="just">
              <a:buNone/>
            </a:pPr>
            <a:endParaRPr lang="it-IT" sz="1200" dirty="0" smtClean="0">
              <a:latin typeface="Arial" pitchFamily="34" charset="0"/>
              <a:cs typeface="Arial" pitchFamily="34" charset="0"/>
            </a:endParaRPr>
          </a:p>
          <a:p>
            <a:pPr marL="0" indent="0" algn="just">
              <a:buNone/>
            </a:pPr>
            <a:endParaRPr lang="it-IT" sz="1200" dirty="0">
              <a:latin typeface="Arial" pitchFamily="34" charset="0"/>
              <a:cs typeface="Arial" pitchFamily="34" charset="0"/>
            </a:endParaRPr>
          </a:p>
          <a:p>
            <a:pPr marL="0" indent="0" algn="just">
              <a:buNone/>
            </a:pPr>
            <a:endParaRPr lang="it-IT" sz="1200" dirty="0" smtClean="0">
              <a:latin typeface="Arial" pitchFamily="34" charset="0"/>
              <a:cs typeface="Arial" pitchFamily="34" charset="0"/>
            </a:endParaRPr>
          </a:p>
          <a:p>
            <a:pPr marL="0" indent="0" algn="just">
              <a:buNone/>
            </a:pPr>
            <a:endParaRPr lang="it-IT" sz="1200" dirty="0">
              <a:latin typeface="Arial" pitchFamily="34" charset="0"/>
              <a:cs typeface="Arial" pitchFamily="34" charset="0"/>
            </a:endParaRPr>
          </a:p>
          <a:p>
            <a:pPr marL="0" indent="0" algn="just">
              <a:buNone/>
            </a:pPr>
            <a:endParaRPr lang="it-IT" sz="1200" dirty="0" smtClean="0">
              <a:latin typeface="Arial" pitchFamily="34" charset="0"/>
              <a:cs typeface="Arial" pitchFamily="34" charset="0"/>
            </a:endParaRPr>
          </a:p>
          <a:p>
            <a:pPr marL="0" indent="0" algn="just">
              <a:buNone/>
            </a:pPr>
            <a:endParaRPr lang="it-IT" sz="1200" dirty="0">
              <a:latin typeface="Arial" pitchFamily="34" charset="0"/>
              <a:cs typeface="Arial" pitchFamily="34" charset="0"/>
            </a:endParaRPr>
          </a:p>
          <a:p>
            <a:pPr marL="0" indent="0" algn="just">
              <a:buNone/>
            </a:pPr>
            <a:endParaRPr lang="it-IT" sz="1200" dirty="0" smtClean="0">
              <a:latin typeface="Arial" pitchFamily="34" charset="0"/>
              <a:cs typeface="Arial" pitchFamily="34" charset="0"/>
            </a:endParaRPr>
          </a:p>
          <a:p>
            <a:pPr marL="0" indent="0" algn="just">
              <a:buNone/>
            </a:pPr>
            <a:endParaRPr lang="it-IT" sz="1200" dirty="0">
              <a:latin typeface="Arial" pitchFamily="34" charset="0"/>
              <a:cs typeface="Arial" pitchFamily="34" charset="0"/>
            </a:endParaRPr>
          </a:p>
          <a:p>
            <a:pPr marL="0" indent="0" algn="just">
              <a:buNone/>
            </a:pPr>
            <a:r>
              <a:rPr lang="it-IT" sz="700" dirty="0" smtClean="0">
                <a:latin typeface="Arial" pitchFamily="34" charset="0"/>
                <a:cs typeface="Arial" pitchFamily="34" charset="0"/>
              </a:rPr>
              <a:t>La presente partecipazione del Comune di Calvagese della Riviera al «Premio Nazionale Comuni a 5 Stelle» promosso dall’Associazione dei Comuni Virtuosi è stata interamente stampata su carta riciclata.</a:t>
            </a:r>
          </a:p>
          <a:p>
            <a:pPr marL="0" indent="0" algn="just">
              <a:buNone/>
            </a:pPr>
            <a:endParaRPr lang="it-IT" sz="1200" dirty="0">
              <a:latin typeface="Arial" pitchFamily="34" charset="0"/>
              <a:cs typeface="Arial" pitchFamily="34" charset="0"/>
            </a:endParaRPr>
          </a:p>
          <a:p>
            <a:pPr marL="0" indent="0" algn="just">
              <a:buNone/>
            </a:pPr>
            <a:endParaRPr lang="it-IT" sz="1200" dirty="0" smtClean="0">
              <a:latin typeface="Arial" pitchFamily="34" charset="0"/>
              <a:cs typeface="Arial" pitchFamily="34" charset="0"/>
            </a:endParaRPr>
          </a:p>
          <a:p>
            <a:pPr marL="0" indent="0" algn="just">
              <a:buNone/>
            </a:pPr>
            <a:endParaRPr lang="it-IT" sz="1200" dirty="0">
              <a:latin typeface="Arial" pitchFamily="34" charset="0"/>
              <a:cs typeface="Arial" pitchFamily="34" charset="0"/>
            </a:endParaRPr>
          </a:p>
          <a:p>
            <a:pPr marL="0" indent="0" algn="just">
              <a:buNone/>
            </a:pPr>
            <a:endParaRPr lang="it-IT" sz="1200" dirty="0" smtClean="0">
              <a:latin typeface="Arial" pitchFamily="34" charset="0"/>
              <a:cs typeface="Arial" pitchFamily="34" charset="0"/>
            </a:endParaRPr>
          </a:p>
          <a:p>
            <a:pPr marL="0" indent="0" algn="just">
              <a:buNone/>
            </a:pPr>
            <a:endParaRPr lang="it-IT" sz="1200" dirty="0">
              <a:latin typeface="Arial" pitchFamily="34" charset="0"/>
              <a:cs typeface="Arial" pitchFamily="34" charset="0"/>
            </a:endParaRPr>
          </a:p>
          <a:p>
            <a:pPr marL="0" indent="0" algn="just">
              <a:buNone/>
            </a:pPr>
            <a:endParaRPr lang="it-IT" sz="1200" dirty="0" smtClean="0">
              <a:latin typeface="Arial" pitchFamily="34" charset="0"/>
              <a:cs typeface="Arial" pitchFamily="34" charset="0"/>
            </a:endParaRPr>
          </a:p>
          <a:p>
            <a:pPr marL="0" indent="0" algn="just">
              <a:buNone/>
            </a:pPr>
            <a:endParaRPr lang="it-IT" sz="1200" dirty="0">
              <a:latin typeface="Arial" pitchFamily="34" charset="0"/>
              <a:cs typeface="Arial" pitchFamily="34" charset="0"/>
            </a:endParaRPr>
          </a:p>
          <a:p>
            <a:pPr marL="0" indent="0" algn="just">
              <a:buNone/>
            </a:pPr>
            <a:endParaRPr lang="it-IT" sz="1200" dirty="0" smtClean="0">
              <a:latin typeface="Arial" pitchFamily="34" charset="0"/>
              <a:cs typeface="Arial" pitchFamily="34" charset="0"/>
            </a:endParaRPr>
          </a:p>
          <a:p>
            <a:pPr marL="0" indent="0" algn="just">
              <a:buNone/>
            </a:pPr>
            <a:endParaRPr lang="it-IT" sz="1200" dirty="0">
              <a:latin typeface="Arial" pitchFamily="34" charset="0"/>
              <a:cs typeface="Arial" pitchFamily="34" charset="0"/>
            </a:endParaRPr>
          </a:p>
          <a:p>
            <a:pPr marL="0" indent="0" algn="just">
              <a:buNone/>
            </a:pPr>
            <a:endParaRPr lang="it-IT" sz="1200" dirty="0" smtClean="0">
              <a:latin typeface="Arial" pitchFamily="34" charset="0"/>
              <a:cs typeface="Arial" pitchFamily="34" charset="0"/>
            </a:endParaRPr>
          </a:p>
          <a:p>
            <a:pPr marL="0" indent="0" algn="just">
              <a:buNone/>
            </a:pPr>
            <a:endParaRPr lang="it-IT" sz="1200" dirty="0">
              <a:latin typeface="Arial" pitchFamily="34" charset="0"/>
              <a:cs typeface="Arial" pitchFamily="34" charset="0"/>
            </a:endParaRPr>
          </a:p>
          <a:p>
            <a:pPr marL="0" indent="0" algn="just">
              <a:buNone/>
            </a:pPr>
            <a:endParaRPr lang="it-IT" sz="1200" dirty="0" smtClean="0">
              <a:latin typeface="Arial" pitchFamily="34" charset="0"/>
              <a:cs typeface="Arial" pitchFamily="34" charset="0"/>
            </a:endParaRPr>
          </a:p>
          <a:p>
            <a:pPr marL="0" indent="0" algn="just">
              <a:buNone/>
            </a:pPr>
            <a:endParaRPr lang="it-IT" sz="1200" dirty="0">
              <a:latin typeface="Arial" pitchFamily="34" charset="0"/>
              <a:cs typeface="Arial" pitchFamily="34" charset="0"/>
            </a:endParaRPr>
          </a:p>
          <a:p>
            <a:pPr marL="0" indent="0" algn="just">
              <a:buNone/>
            </a:pPr>
            <a:endParaRPr lang="it-IT" sz="1200" dirty="0" smtClean="0">
              <a:latin typeface="Arial" pitchFamily="34" charset="0"/>
              <a:cs typeface="Arial" pitchFamily="34" charset="0"/>
            </a:endParaRPr>
          </a:p>
          <a:p>
            <a:pPr marL="0" indent="0" algn="just">
              <a:buNone/>
            </a:pPr>
            <a:endParaRPr lang="it-IT" sz="1200" dirty="0" smtClean="0">
              <a:latin typeface="Arial" pitchFamily="34" charset="0"/>
              <a:cs typeface="Arial" pitchFamily="34" charset="0"/>
            </a:endParaRPr>
          </a:p>
        </p:txBody>
      </p:sp>
      <p:pic>
        <p:nvPicPr>
          <p:cNvPr id="16386" name="Picture 2" descr="http://t1.gstatic.com/images?q=tbn:ANd9GcSKIS_aYLHyHbuadff5-S99AV4i-1Q7dHBfRsjbGScNvSL-Xx_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3933056"/>
            <a:ext cx="240982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t3.gstatic.com/images?q=tbn:ANd9GcQzb9Q8bSCM8RN2WWNyZ3XDchW-EI-CD9ppsJXsIiIo8Txbylq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5509" y="1828832"/>
            <a:ext cx="2143125" cy="160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495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p>
        </p:txBody>
      </p:sp>
      <p:sp>
        <p:nvSpPr>
          <p:cNvPr id="3" name="Segnaposto contenuto 2"/>
          <p:cNvSpPr>
            <a:spLocks noGrp="1"/>
          </p:cNvSpPr>
          <p:nvPr>
            <p:ph sz="quarter" idx="1"/>
          </p:nvPr>
        </p:nvSpPr>
        <p:spPr/>
        <p:txBody>
          <a:bodyPr>
            <a:normAutofit/>
          </a:bodyPr>
          <a:lstStyle/>
          <a:p>
            <a:pPr marL="0" indent="0">
              <a:buNone/>
            </a:pPr>
            <a:r>
              <a:rPr lang="it-IT" sz="1800" dirty="0" smtClean="0">
                <a:latin typeface="Arial" pitchFamily="34" charset="0"/>
                <a:cs typeface="Arial" pitchFamily="34" charset="0"/>
              </a:rPr>
              <a:t>RACCOLTA DOMICILIARE </a:t>
            </a:r>
          </a:p>
          <a:p>
            <a:pPr marL="0" indent="0">
              <a:buNone/>
            </a:pPr>
            <a:r>
              <a:rPr lang="it-IT" sz="1800" dirty="0" smtClean="0">
                <a:latin typeface="Arial" pitchFamily="34" charset="0"/>
                <a:cs typeface="Arial" pitchFamily="34" charset="0"/>
              </a:rPr>
              <a:t>DI CARTA</a:t>
            </a:r>
          </a:p>
          <a:p>
            <a:pPr marL="0" indent="0">
              <a:buNone/>
            </a:pPr>
            <a:r>
              <a:rPr lang="it-IT" sz="1800" dirty="0" smtClean="0">
                <a:latin typeface="Arial" pitchFamily="34" charset="0"/>
                <a:cs typeface="Arial" pitchFamily="34" charset="0"/>
              </a:rPr>
              <a:t>E CARTONE</a:t>
            </a:r>
            <a:endParaRPr lang="it-IT" sz="1800" dirty="0">
              <a:latin typeface="Arial" pitchFamily="34" charset="0"/>
              <a:cs typeface="Arial"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628800"/>
            <a:ext cx="4536504"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2708920"/>
            <a:ext cx="3672408" cy="1077218"/>
          </a:xfrm>
          <a:prstGeom prst="rect">
            <a:avLst/>
          </a:prstGeom>
        </p:spPr>
        <p:txBody>
          <a:bodyPr wrap="square">
            <a:spAutoFit/>
          </a:bodyPr>
          <a:lstStyle/>
          <a:p>
            <a:pPr algn="just"/>
            <a:r>
              <a:rPr lang="it-IT" sz="1600" dirty="0" smtClean="0">
                <a:latin typeface="Arial" pitchFamily="34" charset="0"/>
                <a:cs typeface="Arial" pitchFamily="34" charset="0"/>
              </a:rPr>
              <a:t>Comprende giornali e </a:t>
            </a:r>
            <a:r>
              <a:rPr lang="it-IT" sz="1600" dirty="0" smtClean="0">
                <a:latin typeface="Arial" pitchFamily="34" charset="0"/>
                <a:cs typeface="Arial" pitchFamily="34" charset="0"/>
              </a:rPr>
              <a:t>riviste, </a:t>
            </a:r>
            <a:r>
              <a:rPr lang="it-IT" sz="1600" dirty="0" smtClean="0">
                <a:latin typeface="Arial" pitchFamily="34" charset="0"/>
                <a:cs typeface="Arial" pitchFamily="34" charset="0"/>
              </a:rPr>
              <a:t>fogli </a:t>
            </a:r>
            <a:r>
              <a:rPr lang="it-IT" sz="1600" dirty="0">
                <a:latin typeface="Arial" pitchFamily="34" charset="0"/>
                <a:cs typeface="Arial" pitchFamily="34" charset="0"/>
              </a:rPr>
              <a:t>e </a:t>
            </a:r>
            <a:r>
              <a:rPr lang="it-IT" sz="1600" dirty="0" smtClean="0">
                <a:latin typeface="Arial" pitchFamily="34" charset="0"/>
                <a:cs typeface="Arial" pitchFamily="34" charset="0"/>
              </a:rPr>
              <a:t>quaderni, sacchetti </a:t>
            </a:r>
            <a:r>
              <a:rPr lang="it-IT" sz="1600" dirty="0">
                <a:latin typeface="Arial" pitchFamily="34" charset="0"/>
                <a:cs typeface="Arial" pitchFamily="34" charset="0"/>
              </a:rPr>
              <a:t>di </a:t>
            </a:r>
            <a:r>
              <a:rPr lang="it-IT" sz="1600" dirty="0" smtClean="0">
                <a:latin typeface="Arial" pitchFamily="34" charset="0"/>
                <a:cs typeface="Arial" pitchFamily="34" charset="0"/>
              </a:rPr>
              <a:t>carta, libri, cartoncini,</a:t>
            </a:r>
            <a:r>
              <a:rPr lang="it-IT" sz="1600" dirty="0">
                <a:latin typeface="Arial" pitchFamily="34" charset="0"/>
                <a:cs typeface="Arial" pitchFamily="34" charset="0"/>
              </a:rPr>
              <a:t> </a:t>
            </a:r>
            <a:r>
              <a:rPr lang="it-IT" sz="1600" dirty="0" smtClean="0">
                <a:latin typeface="Arial" pitchFamily="34" charset="0"/>
                <a:cs typeface="Arial" pitchFamily="34" charset="0"/>
              </a:rPr>
              <a:t>piccoli imballaggi</a:t>
            </a:r>
            <a:r>
              <a:rPr lang="it-IT" sz="1600" dirty="0">
                <a:latin typeface="Arial" pitchFamily="34" charset="0"/>
                <a:cs typeface="Arial" pitchFamily="34" charset="0"/>
              </a:rPr>
              <a:t> </a:t>
            </a:r>
            <a:r>
              <a:rPr lang="it-IT" sz="1600" dirty="0" smtClean="0">
                <a:latin typeface="Arial" pitchFamily="34" charset="0"/>
                <a:cs typeface="Arial" pitchFamily="34" charset="0"/>
              </a:rPr>
              <a:t>di </a:t>
            </a:r>
            <a:r>
              <a:rPr lang="it-IT" sz="1600" dirty="0">
                <a:latin typeface="Arial" pitchFamily="34" charset="0"/>
                <a:cs typeface="Arial" pitchFamily="34" charset="0"/>
              </a:rPr>
              <a:t>cartone e </a:t>
            </a:r>
            <a:r>
              <a:rPr lang="it-IT" sz="1600" dirty="0" smtClean="0">
                <a:latin typeface="Arial" pitchFamily="34" charset="0"/>
                <a:cs typeface="Arial" pitchFamily="34" charset="0"/>
              </a:rPr>
              <a:t>fustini di detersivi ridotti </a:t>
            </a:r>
            <a:r>
              <a:rPr lang="it-IT" sz="1600" dirty="0">
                <a:latin typeface="Arial" pitchFamily="34" charset="0"/>
                <a:cs typeface="Arial" pitchFamily="34" charset="0"/>
              </a:rPr>
              <a:t>di volume</a:t>
            </a:r>
          </a:p>
        </p:txBody>
      </p:sp>
    </p:spTree>
    <p:extLst>
      <p:ext uri="{BB962C8B-B14F-4D97-AF65-F5344CB8AC3E}">
        <p14:creationId xmlns:p14="http://schemas.microsoft.com/office/powerpoint/2010/main" val="42088121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latin typeface="Arial" pitchFamily="34" charset="0"/>
              <a:cs typeface="Arial" pitchFamily="34" charset="0"/>
            </a:endParaRPr>
          </a:p>
        </p:txBody>
      </p:sp>
      <p:sp>
        <p:nvSpPr>
          <p:cNvPr id="5" name="Segnaposto contenuto 4"/>
          <p:cNvSpPr>
            <a:spLocks noGrp="1"/>
          </p:cNvSpPr>
          <p:nvPr>
            <p:ph sz="quarter" idx="1"/>
          </p:nvPr>
        </p:nvSpPr>
        <p:spPr>
          <a:xfrm>
            <a:off x="301752" y="1527048"/>
            <a:ext cx="8503920" cy="5330952"/>
          </a:xfrm>
        </p:spPr>
        <p:txBody>
          <a:bodyPr>
            <a:normAutofit/>
          </a:bodyPr>
          <a:lstStyle/>
          <a:p>
            <a:pPr marL="0" indent="0">
              <a:buNone/>
            </a:pPr>
            <a:r>
              <a:rPr lang="it-IT" sz="1400" dirty="0" smtClean="0">
                <a:latin typeface="Arial" pitchFamily="34" charset="0"/>
                <a:cs typeface="Arial" pitchFamily="34" charset="0"/>
              </a:rPr>
              <a:t>RACCOLTA DOMICILIARE</a:t>
            </a:r>
          </a:p>
          <a:p>
            <a:pPr marL="0" indent="0">
              <a:buNone/>
            </a:pPr>
            <a:r>
              <a:rPr lang="it-IT" sz="1400" dirty="0" smtClean="0">
                <a:latin typeface="Arial" pitchFamily="34" charset="0"/>
                <a:cs typeface="Arial" pitchFamily="34" charset="0"/>
              </a:rPr>
              <a:t>DI IMBALLAGGI DI VETRO,</a:t>
            </a:r>
          </a:p>
          <a:p>
            <a:pPr marL="0" indent="0">
              <a:buNone/>
            </a:pPr>
            <a:r>
              <a:rPr lang="it-IT" sz="1400" dirty="0" smtClean="0">
                <a:latin typeface="Arial" pitchFamily="34" charset="0"/>
                <a:cs typeface="Arial" pitchFamily="34" charset="0"/>
              </a:rPr>
              <a:t>ALLUMINIO E BANDA STAGNATA</a:t>
            </a:r>
            <a:endParaRPr lang="it-IT" sz="1400" dirty="0">
              <a:latin typeface="Arial" pitchFamily="34" charset="0"/>
              <a:cs typeface="Arial" pitchFamily="34" charset="0"/>
            </a:endParaRPr>
          </a:p>
        </p:txBody>
      </p:sp>
      <p:pic>
        <p:nvPicPr>
          <p:cNvPr id="4100" name="Picture 4" descr="C:\Users\segreteria1\AppData\Local\Microsoft\Windows\Temporary Internet Files\Content.IE5\SJH4OXND\MP90034172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4838379"/>
            <a:ext cx="2160240" cy="154142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1484784"/>
            <a:ext cx="4968552" cy="3353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51520" y="2350539"/>
            <a:ext cx="3240360" cy="2246769"/>
          </a:xfrm>
          <a:prstGeom prst="rect">
            <a:avLst/>
          </a:prstGeom>
        </p:spPr>
        <p:txBody>
          <a:bodyPr wrap="square">
            <a:spAutoFit/>
          </a:bodyPr>
          <a:lstStyle/>
          <a:p>
            <a:pPr algn="just"/>
            <a:r>
              <a:rPr lang="it-IT" sz="1400" dirty="0" smtClean="0">
                <a:latin typeface="Arial" pitchFamily="34" charset="0"/>
                <a:cs typeface="Arial" pitchFamily="34" charset="0"/>
              </a:rPr>
              <a:t>Comprende tutti </a:t>
            </a:r>
            <a:r>
              <a:rPr lang="it-IT" sz="1400" dirty="0">
                <a:latin typeface="Arial" pitchFamily="34" charset="0"/>
                <a:cs typeface="Arial" pitchFamily="34" charset="0"/>
              </a:rPr>
              <a:t>gli imballaggi</a:t>
            </a:r>
          </a:p>
          <a:p>
            <a:pPr algn="just"/>
            <a:r>
              <a:rPr lang="it-IT" sz="1400" dirty="0">
                <a:latin typeface="Arial" pitchFamily="34" charset="0"/>
                <a:cs typeface="Arial" pitchFamily="34" charset="0"/>
              </a:rPr>
              <a:t>(con la </a:t>
            </a:r>
            <a:r>
              <a:rPr lang="it-IT" sz="1400" dirty="0" smtClean="0">
                <a:latin typeface="Arial" pitchFamily="34" charset="0"/>
                <a:cs typeface="Arial" pitchFamily="34" charset="0"/>
              </a:rPr>
              <a:t>funzione di </a:t>
            </a:r>
            <a:r>
              <a:rPr lang="it-IT" sz="1400" dirty="0">
                <a:latin typeface="Arial" pitchFamily="34" charset="0"/>
                <a:cs typeface="Arial" pitchFamily="34" charset="0"/>
              </a:rPr>
              <a:t>contenimento)</a:t>
            </a:r>
          </a:p>
          <a:p>
            <a:pPr algn="just"/>
            <a:r>
              <a:rPr lang="it-IT" sz="1400" dirty="0" smtClean="0">
                <a:latin typeface="Arial" pitchFamily="34" charset="0"/>
                <a:cs typeface="Arial" pitchFamily="34" charset="0"/>
              </a:rPr>
              <a:t>In vetro</a:t>
            </a:r>
            <a:r>
              <a:rPr lang="it-IT" sz="1400" dirty="0">
                <a:latin typeface="Arial" pitchFamily="34" charset="0"/>
                <a:cs typeface="Arial" pitchFamily="34" charset="0"/>
              </a:rPr>
              <a:t>, </a:t>
            </a:r>
            <a:r>
              <a:rPr lang="it-IT" sz="1400" dirty="0" smtClean="0">
                <a:latin typeface="Arial" pitchFamily="34" charset="0"/>
                <a:cs typeface="Arial" pitchFamily="34" charset="0"/>
              </a:rPr>
              <a:t>quindi essenzialmente</a:t>
            </a:r>
            <a:r>
              <a:rPr lang="it-IT" sz="1400" dirty="0">
                <a:latin typeface="Arial" pitchFamily="34" charset="0"/>
                <a:cs typeface="Arial" pitchFamily="34" charset="0"/>
              </a:rPr>
              <a:t> </a:t>
            </a:r>
            <a:r>
              <a:rPr lang="it-IT" sz="1400" dirty="0" smtClean="0">
                <a:latin typeface="Arial" pitchFamily="34" charset="0"/>
                <a:cs typeface="Arial" pitchFamily="34" charset="0"/>
              </a:rPr>
              <a:t>bottiglie</a:t>
            </a:r>
            <a:r>
              <a:rPr lang="it-IT" sz="1400" dirty="0">
                <a:latin typeface="Arial" pitchFamily="34" charset="0"/>
                <a:cs typeface="Arial" pitchFamily="34" charset="0"/>
              </a:rPr>
              <a:t>, </a:t>
            </a:r>
            <a:r>
              <a:rPr lang="it-IT" sz="1400" dirty="0" smtClean="0">
                <a:latin typeface="Arial" pitchFamily="34" charset="0"/>
                <a:cs typeface="Arial" pitchFamily="34" charset="0"/>
              </a:rPr>
              <a:t>vasetti e contenitori in genere lattine </a:t>
            </a:r>
            <a:r>
              <a:rPr lang="it-IT" sz="1400" dirty="0">
                <a:latin typeface="Arial" pitchFamily="34" charset="0"/>
                <a:cs typeface="Arial" pitchFamily="34" charset="0"/>
              </a:rPr>
              <a:t>in alluminio, bombolette spray</a:t>
            </a:r>
          </a:p>
          <a:p>
            <a:pPr algn="just"/>
            <a:r>
              <a:rPr lang="it-IT" sz="1400" dirty="0" smtClean="0">
                <a:latin typeface="Arial" pitchFamily="34" charset="0"/>
                <a:cs typeface="Arial" pitchFamily="34" charset="0"/>
              </a:rPr>
              <a:t>carta </a:t>
            </a:r>
            <a:r>
              <a:rPr lang="it-IT" sz="1400" dirty="0">
                <a:latin typeface="Arial" pitchFamily="34" charset="0"/>
                <a:cs typeface="Arial" pitchFamily="34" charset="0"/>
              </a:rPr>
              <a:t>stagnola e vaschette in alluminio </a:t>
            </a:r>
            <a:r>
              <a:rPr lang="it-IT" sz="1400" dirty="0" smtClean="0">
                <a:latin typeface="Arial" pitchFamily="34" charset="0"/>
                <a:cs typeface="Arial" pitchFamily="34" charset="0"/>
              </a:rPr>
              <a:t>pulite, i materiali </a:t>
            </a:r>
            <a:r>
              <a:rPr lang="it-IT" sz="1400" dirty="0" smtClean="0">
                <a:latin typeface="Arial" pitchFamily="34" charset="0"/>
                <a:cs typeface="Arial" pitchFamily="34" charset="0"/>
              </a:rPr>
              <a:t>ferrosi, </a:t>
            </a:r>
            <a:r>
              <a:rPr lang="it-IT" sz="1400" dirty="0" smtClean="0">
                <a:latin typeface="Arial" pitchFamily="34" charset="0"/>
                <a:cs typeface="Arial" pitchFamily="34" charset="0"/>
              </a:rPr>
              <a:t>contenitori </a:t>
            </a:r>
            <a:r>
              <a:rPr lang="it-IT" sz="1400" dirty="0">
                <a:latin typeface="Arial" pitchFamily="34" charset="0"/>
                <a:cs typeface="Arial" pitchFamily="34" charset="0"/>
              </a:rPr>
              <a:t>in banda stagnata per </a:t>
            </a:r>
            <a:r>
              <a:rPr lang="it-IT" sz="1400" dirty="0" smtClean="0">
                <a:latin typeface="Arial" pitchFamily="34" charset="0"/>
                <a:cs typeface="Arial" pitchFamily="34" charset="0"/>
              </a:rPr>
              <a:t>alimenti e </a:t>
            </a:r>
            <a:r>
              <a:rPr lang="it-IT" sz="1400" dirty="0">
                <a:latin typeface="Arial" pitchFamily="34" charset="0"/>
                <a:cs typeface="Arial" pitchFamily="34" charset="0"/>
              </a:rPr>
              <a:t>prodotti spray per l’igiene </a:t>
            </a:r>
            <a:r>
              <a:rPr lang="it-IT" sz="1400" dirty="0" smtClean="0">
                <a:latin typeface="Arial" pitchFamily="34" charset="0"/>
                <a:cs typeface="Arial" pitchFamily="34" charset="0"/>
              </a:rPr>
              <a:t>personale, </a:t>
            </a:r>
            <a:r>
              <a:rPr lang="it-IT" sz="1400" dirty="0" smtClean="0">
                <a:latin typeface="Arial" pitchFamily="34" charset="0"/>
                <a:cs typeface="Arial" pitchFamily="34" charset="0"/>
              </a:rPr>
              <a:t>tappi </a:t>
            </a:r>
            <a:r>
              <a:rPr lang="it-IT" sz="1400" dirty="0">
                <a:latin typeface="Arial" pitchFamily="34" charset="0"/>
                <a:cs typeface="Arial" pitchFamily="34" charset="0"/>
              </a:rPr>
              <a:t>e coperchi </a:t>
            </a:r>
            <a:r>
              <a:rPr lang="it-IT" sz="1400" dirty="0" smtClean="0">
                <a:latin typeface="Arial" pitchFamily="34" charset="0"/>
                <a:cs typeface="Arial" pitchFamily="34" charset="0"/>
              </a:rPr>
              <a:t>metallici</a:t>
            </a:r>
            <a:endParaRPr lang="it-IT" sz="1400" dirty="0">
              <a:latin typeface="Arial" pitchFamily="34" charset="0"/>
              <a:cs typeface="Arial" pitchFamily="34" charset="0"/>
            </a:endParaRPr>
          </a:p>
        </p:txBody>
      </p:sp>
    </p:spTree>
    <p:extLst>
      <p:ext uri="{BB962C8B-B14F-4D97-AF65-F5344CB8AC3E}">
        <p14:creationId xmlns:p14="http://schemas.microsoft.com/office/powerpoint/2010/main" val="2887419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179512" y="908720"/>
            <a:ext cx="8712968" cy="3771757"/>
          </a:xfrm>
        </p:spPr>
        <p:txBody>
          <a:bodyPr>
            <a:normAutofit/>
          </a:bodyPr>
          <a:lstStyle/>
          <a:p>
            <a:endParaRPr lang="it-IT" dirty="0" smtClean="0"/>
          </a:p>
          <a:p>
            <a:pPr marL="0" indent="0">
              <a:buNone/>
            </a:pPr>
            <a:r>
              <a:rPr lang="it-IT" sz="1200" b="1" dirty="0" smtClean="0">
                <a:latin typeface="Arial" pitchFamily="34" charset="0"/>
                <a:cs typeface="Arial" pitchFamily="34" charset="0"/>
              </a:rPr>
              <a:t>RACCOLTA DI RIFIUTI VERDI DA SFALCI E POTATURE DOMESTICHE E ASSIMILATI</a:t>
            </a:r>
            <a:endParaRPr lang="it-IT" sz="1200" b="1" dirty="0">
              <a:latin typeface="Arial" pitchFamily="34" charset="0"/>
              <a:cs typeface="Arial" pitchFamily="34"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738472"/>
            <a:ext cx="5256584" cy="4485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51520" y="2132856"/>
            <a:ext cx="3096344" cy="954107"/>
          </a:xfrm>
          <a:prstGeom prst="rect">
            <a:avLst/>
          </a:prstGeom>
        </p:spPr>
        <p:txBody>
          <a:bodyPr wrap="square">
            <a:spAutoFit/>
          </a:bodyPr>
          <a:lstStyle/>
          <a:p>
            <a:pPr algn="just"/>
            <a:r>
              <a:rPr lang="it-IT" sz="1400" dirty="0" smtClean="0">
                <a:latin typeface="Arial" pitchFamily="34" charset="0"/>
                <a:cs typeface="Arial" pitchFamily="34" charset="0"/>
              </a:rPr>
              <a:t>Comprende:</a:t>
            </a:r>
            <a:endParaRPr lang="it-IT" sz="1400" dirty="0">
              <a:latin typeface="Arial" pitchFamily="34" charset="0"/>
              <a:cs typeface="Arial" pitchFamily="34" charset="0"/>
            </a:endParaRPr>
          </a:p>
          <a:p>
            <a:pPr algn="just"/>
            <a:r>
              <a:rPr lang="it-IT" sz="1400" dirty="0">
                <a:latin typeface="Arial" pitchFamily="34" charset="0"/>
                <a:cs typeface="Arial" pitchFamily="34" charset="0"/>
              </a:rPr>
              <a:t>tutti gli </a:t>
            </a:r>
            <a:r>
              <a:rPr lang="it-IT" sz="1400" dirty="0" smtClean="0">
                <a:latin typeface="Arial" pitchFamily="34" charset="0"/>
                <a:cs typeface="Arial" pitchFamily="34" charset="0"/>
              </a:rPr>
              <a:t>scarti del </a:t>
            </a:r>
            <a:r>
              <a:rPr lang="it-IT" sz="1400" dirty="0">
                <a:latin typeface="Arial" pitchFamily="34" charset="0"/>
                <a:cs typeface="Arial" pitchFamily="34" charset="0"/>
              </a:rPr>
              <a:t>giardino:</a:t>
            </a:r>
          </a:p>
          <a:p>
            <a:pPr algn="just"/>
            <a:r>
              <a:rPr lang="it-IT" sz="1400" dirty="0" smtClean="0">
                <a:latin typeface="Arial" pitchFamily="34" charset="0"/>
                <a:cs typeface="Arial" pitchFamily="34" charset="0"/>
              </a:rPr>
              <a:t>erba,</a:t>
            </a:r>
            <a:r>
              <a:rPr lang="it-IT" sz="1400" dirty="0">
                <a:latin typeface="Arial" pitchFamily="34" charset="0"/>
                <a:cs typeface="Arial" pitchFamily="34" charset="0"/>
              </a:rPr>
              <a:t> </a:t>
            </a:r>
            <a:r>
              <a:rPr lang="it-IT" sz="1400" dirty="0" smtClean="0">
                <a:latin typeface="Arial" pitchFamily="34" charset="0"/>
                <a:cs typeface="Arial" pitchFamily="34" charset="0"/>
              </a:rPr>
              <a:t>rami </a:t>
            </a:r>
            <a:r>
              <a:rPr lang="it-IT" sz="1400" dirty="0">
                <a:latin typeface="Arial" pitchFamily="34" charset="0"/>
                <a:cs typeface="Arial" pitchFamily="34" charset="0"/>
              </a:rPr>
              <a:t>e </a:t>
            </a:r>
            <a:r>
              <a:rPr lang="it-IT" sz="1400" dirty="0" smtClean="0">
                <a:latin typeface="Arial" pitchFamily="34" charset="0"/>
                <a:cs typeface="Arial" pitchFamily="34" charset="0"/>
              </a:rPr>
              <a:t>fogliame,</a:t>
            </a:r>
            <a:endParaRPr lang="it-IT" sz="1400" dirty="0">
              <a:latin typeface="Arial" pitchFamily="34" charset="0"/>
              <a:cs typeface="Arial" pitchFamily="34" charset="0"/>
            </a:endParaRPr>
          </a:p>
          <a:p>
            <a:pPr algn="just"/>
            <a:r>
              <a:rPr lang="it-IT" sz="1400" dirty="0">
                <a:latin typeface="Arial" pitchFamily="34" charset="0"/>
                <a:cs typeface="Arial" pitchFamily="34" charset="0"/>
              </a:rPr>
              <a:t>potature e ramaglie</a:t>
            </a:r>
          </a:p>
        </p:txBody>
      </p:sp>
    </p:spTree>
    <p:extLst>
      <p:ext uri="{BB962C8B-B14F-4D97-AF65-F5344CB8AC3E}">
        <p14:creationId xmlns:p14="http://schemas.microsoft.com/office/powerpoint/2010/main" val="26268724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92D050"/>
          </a:solidFill>
        </p:spPr>
        <p:txBody>
          <a:bodyPr>
            <a:normAutofit/>
          </a:bodyPr>
          <a:lstStyle/>
          <a:p>
            <a:r>
              <a:rPr lang="it-IT" sz="1050" dirty="0">
                <a:solidFill>
                  <a:schemeClr val="tx1"/>
                </a:solidFill>
                <a:latin typeface="Arial" pitchFamily="34" charset="0"/>
                <a:cs typeface="Arial" pitchFamily="34" charset="0"/>
              </a:rPr>
              <a:t>2011 PARTECIPAZIONE AL «PREMIO NAZIONALE COMUNI A 5 STELLE» PROMOSSO DALL’ASSOCIAZIONE DEI COMUNI VIRTUOSI</a:t>
            </a:r>
            <a:br>
              <a:rPr lang="it-IT" sz="1050" dirty="0">
                <a:solidFill>
                  <a:schemeClr val="tx1"/>
                </a:solidFill>
                <a:latin typeface="Arial" pitchFamily="34" charset="0"/>
                <a:cs typeface="Arial" pitchFamily="34" charset="0"/>
              </a:rPr>
            </a:br>
            <a:r>
              <a:rPr lang="it-IT" sz="1050" dirty="0">
                <a:solidFill>
                  <a:schemeClr val="tx1"/>
                </a:solidFill>
                <a:latin typeface="Arial" pitchFamily="34" charset="0"/>
                <a:cs typeface="Arial" pitchFamily="34" charset="0"/>
              </a:rPr>
              <a:t>ECOLOGIA E AMBIENTE</a:t>
            </a:r>
            <a:endParaRPr lang="it-IT" sz="1050" dirty="0">
              <a:latin typeface="Arial" pitchFamily="34" charset="0"/>
              <a:cs typeface="Arial" pitchFamily="34" charset="0"/>
            </a:endParaRPr>
          </a:p>
        </p:txBody>
      </p:sp>
      <p:sp>
        <p:nvSpPr>
          <p:cNvPr id="3" name="Segnaposto contenuto 2"/>
          <p:cNvSpPr>
            <a:spLocks noGrp="1"/>
          </p:cNvSpPr>
          <p:nvPr>
            <p:ph sz="quarter" idx="1"/>
          </p:nvPr>
        </p:nvSpPr>
        <p:spPr>
          <a:xfrm>
            <a:off x="301752" y="1527048"/>
            <a:ext cx="4198240" cy="4998296"/>
          </a:xfrm>
        </p:spPr>
        <p:txBody>
          <a:bodyPr>
            <a:normAutofit fontScale="40000" lnSpcReduction="20000"/>
          </a:bodyPr>
          <a:lstStyle/>
          <a:p>
            <a:pPr marL="0" indent="0">
              <a:buNone/>
            </a:pPr>
            <a:r>
              <a:rPr lang="it-IT" sz="2800" b="1" dirty="0">
                <a:latin typeface="Arial" pitchFamily="34" charset="0"/>
                <a:cs typeface="Arial" pitchFamily="34" charset="0"/>
              </a:rPr>
              <a:t>ECOLOGIA ED AMBIENTE</a:t>
            </a:r>
          </a:p>
          <a:p>
            <a:pPr marL="0" indent="0">
              <a:buNone/>
            </a:pPr>
            <a:r>
              <a:rPr lang="it-IT" sz="2800" dirty="0">
                <a:latin typeface="Arial" pitchFamily="34" charset="0"/>
                <a:cs typeface="Arial" pitchFamily="34" charset="0"/>
              </a:rPr>
              <a:t>Premiazione Comuni </a:t>
            </a:r>
            <a:r>
              <a:rPr lang="it-IT" sz="2800" dirty="0" err="1">
                <a:latin typeface="Arial" pitchFamily="34" charset="0"/>
                <a:cs typeface="Arial" pitchFamily="34" charset="0"/>
              </a:rPr>
              <a:t>Ricicloni</a:t>
            </a:r>
            <a:r>
              <a:rPr lang="it-IT" sz="2800" dirty="0">
                <a:latin typeface="Arial" pitchFamily="34" charset="0"/>
                <a:cs typeface="Arial" pitchFamily="34" charset="0"/>
              </a:rPr>
              <a:t> 2009</a:t>
            </a:r>
          </a:p>
          <a:p>
            <a:pPr marL="0" indent="0" algn="just">
              <a:buNone/>
            </a:pPr>
            <a:r>
              <a:rPr lang="it-IT" sz="2800" dirty="0">
                <a:latin typeface="Arial" pitchFamily="34" charset="0"/>
                <a:cs typeface="Arial" pitchFamily="34" charset="0"/>
              </a:rPr>
              <a:t>Il 14 luglio 2009, a Roma, Legambiente  ha consegnato al Comune di Calvagese della Riviera,  il premio “COMUNI RICICLONI” per la miglior  raccolta  di alluminio nel nord Italia. Il premio è stato consegnato al Sindaco  Sig.ra Ivana </a:t>
            </a:r>
            <a:r>
              <a:rPr lang="it-IT" sz="2800" dirty="0" err="1">
                <a:latin typeface="Arial" pitchFamily="34" charset="0"/>
                <a:cs typeface="Arial" pitchFamily="34" charset="0"/>
              </a:rPr>
              <a:t>Palestri</a:t>
            </a:r>
            <a:r>
              <a:rPr lang="it-IT" sz="2800" dirty="0">
                <a:latin typeface="Arial" pitchFamily="34" charset="0"/>
                <a:cs typeface="Arial" pitchFamily="34" charset="0"/>
              </a:rPr>
              <a:t> dal responsabile del </a:t>
            </a:r>
            <a:r>
              <a:rPr lang="it-IT" sz="2800" dirty="0" smtClean="0">
                <a:latin typeface="Arial" pitchFamily="34" charset="0"/>
                <a:cs typeface="Arial" pitchFamily="34" charset="0"/>
              </a:rPr>
              <a:t>“Consorzio </a:t>
            </a:r>
            <a:r>
              <a:rPr lang="it-IT" sz="2800" dirty="0">
                <a:latin typeface="Arial" pitchFamily="34" charset="0"/>
                <a:cs typeface="Arial" pitchFamily="34" charset="0"/>
              </a:rPr>
              <a:t>Imballaggio Alluminio” con i complimenti per la quantità del materiale separato in casa dai cittadini. </a:t>
            </a:r>
          </a:p>
          <a:p>
            <a:pPr marL="0" indent="0" algn="just">
              <a:buNone/>
            </a:pPr>
            <a:endParaRPr lang="it-IT" sz="2800" dirty="0">
              <a:latin typeface="Arial" pitchFamily="34" charset="0"/>
              <a:cs typeface="Arial" pitchFamily="34" charset="0"/>
            </a:endParaRPr>
          </a:p>
          <a:p>
            <a:pPr marL="0" indent="0">
              <a:buNone/>
            </a:pPr>
            <a:r>
              <a:rPr lang="it-IT" sz="2800" dirty="0">
                <a:latin typeface="Arial" pitchFamily="34" charset="0"/>
                <a:cs typeface="Arial" pitchFamily="34" charset="0"/>
              </a:rPr>
              <a:t>Roma</a:t>
            </a:r>
          </a:p>
          <a:p>
            <a:pPr marL="0" indent="0">
              <a:buNone/>
            </a:pPr>
            <a:r>
              <a:rPr lang="it-IT" sz="2800" dirty="0">
                <a:latin typeface="Arial" pitchFamily="34" charset="0"/>
                <a:cs typeface="Arial" pitchFamily="34" charset="0"/>
              </a:rPr>
              <a:t>14 luglio 2009</a:t>
            </a:r>
          </a:p>
          <a:p>
            <a:pPr marL="0" indent="0">
              <a:buNone/>
            </a:pPr>
            <a:r>
              <a:rPr lang="it-IT" sz="2800" b="1" dirty="0">
                <a:latin typeface="Arial" pitchFamily="34" charset="0"/>
                <a:cs typeface="Arial" pitchFamily="34" charset="0"/>
              </a:rPr>
              <a:t>(PREMIAZIONE COMUNI RICICLONI)</a:t>
            </a:r>
          </a:p>
          <a:p>
            <a:pPr marL="0" indent="0" algn="just">
              <a:buNone/>
            </a:pPr>
            <a:r>
              <a:rPr lang="it-IT" sz="2800" dirty="0">
                <a:latin typeface="Arial" pitchFamily="34" charset="0"/>
                <a:cs typeface="Arial" pitchFamily="34" charset="0"/>
              </a:rPr>
              <a:t>Comuni </a:t>
            </a:r>
            <a:r>
              <a:rPr lang="it-IT" sz="2800" dirty="0" err="1">
                <a:latin typeface="Arial" pitchFamily="34" charset="0"/>
                <a:cs typeface="Arial" pitchFamily="34" charset="0"/>
              </a:rPr>
              <a:t>Ricicloni</a:t>
            </a:r>
            <a:r>
              <a:rPr lang="it-IT" sz="2800" dirty="0">
                <a:latin typeface="Arial" pitchFamily="34" charset="0"/>
                <a:cs typeface="Arial" pitchFamily="34" charset="0"/>
              </a:rPr>
              <a:t> 2009, che è  un’iniziativa di Legambiente, in collaborazione col Ministero per l’Ambiente, che premia gli sforzi compiuti dai comuni per avviare e consolidare la raccolta differenziata e, più in generale, un sistema integrato di gestione dei propri rifiuti. </a:t>
            </a:r>
          </a:p>
          <a:p>
            <a:pPr marL="0" indent="0" algn="just">
              <a:buNone/>
            </a:pPr>
            <a:r>
              <a:rPr lang="it-IT" sz="2800" dirty="0">
                <a:latin typeface="Arial" pitchFamily="34" charset="0"/>
                <a:cs typeface="Arial" pitchFamily="34" charset="0"/>
              </a:rPr>
              <a:t>Calvagese della Riviera  riceve il premio speciale per la raccolta differenziata dell’alluminio. La soddisfazione del Sindaco Sig.ra Ivana </a:t>
            </a:r>
            <a:r>
              <a:rPr lang="it-IT" sz="2800" dirty="0" err="1" smtClean="0">
                <a:latin typeface="Arial" pitchFamily="34" charset="0"/>
                <a:cs typeface="Arial" pitchFamily="34" charset="0"/>
              </a:rPr>
              <a:t>Palestri</a:t>
            </a:r>
            <a:r>
              <a:rPr lang="it-IT" sz="2800" dirty="0" smtClean="0">
                <a:latin typeface="Arial" pitchFamily="34" charset="0"/>
                <a:cs typeface="Arial" pitchFamily="34" charset="0"/>
              </a:rPr>
              <a:t> che </a:t>
            </a:r>
            <a:r>
              <a:rPr lang="it-IT" sz="2800" dirty="0">
                <a:latin typeface="Arial" pitchFamily="34" charset="0"/>
                <a:cs typeface="Arial" pitchFamily="34" charset="0"/>
              </a:rPr>
              <a:t>ha così commentato l’evento :</a:t>
            </a:r>
          </a:p>
          <a:p>
            <a:pPr marL="0" indent="0" algn="just">
              <a:buNone/>
            </a:pPr>
            <a:r>
              <a:rPr lang="it-IT" sz="2800" dirty="0">
                <a:latin typeface="Arial" pitchFamily="34" charset="0"/>
                <a:cs typeface="Arial" pitchFamily="34" charset="0"/>
              </a:rPr>
              <a:t>“Questo riconoscimento premia non soltanto noi amministratori quanto tutti i cittadini del Comune di Calvagese della Riviera, che hanno compreso la bontà  e l’utilità della raccolta differenziata. Una raccolta differenziata particolarmente utile per materiali come l’alluminio, per i quali noi italiani dipendiamo dall’estero non essendoci miniere di bauxite nel nostro paese</a:t>
            </a:r>
            <a:r>
              <a:rPr lang="it-IT" sz="2800" dirty="0"/>
              <a:t>».</a:t>
            </a:r>
            <a:endParaRPr lang="it-IT" sz="2800" b="1" dirty="0">
              <a:latin typeface="Arial" pitchFamily="34" charset="0"/>
              <a:cs typeface="Arial" pitchFamily="34" charset="0"/>
            </a:endParaRPr>
          </a:p>
          <a:p>
            <a:endParaRPr lang="it-IT" dirty="0"/>
          </a:p>
        </p:txBody>
      </p:sp>
      <p:pic>
        <p:nvPicPr>
          <p:cNvPr id="4" name="Picture 2" descr="C:\Users\segreteria1\Desktop\P7210011.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44008" y="1879592"/>
            <a:ext cx="4103316" cy="3294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3487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ttà">
  <a:themeElements>
    <a:clrScheme name="Città">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ttà">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ttà">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3350</TotalTime>
  <Words>10181</Words>
  <Application>Microsoft Office PowerPoint</Application>
  <PresentationFormat>Presentazione su schermo (4:3)</PresentationFormat>
  <Paragraphs>512</Paragraphs>
  <Slides>53</Slides>
  <Notes>3</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53</vt:i4>
      </vt:variant>
    </vt:vector>
  </HeadingPairs>
  <TitlesOfParts>
    <vt:vector size="55" baseType="lpstr">
      <vt:lpstr>Città</vt:lpstr>
      <vt:lpstr>MSPhotoEd.3</vt:lpstr>
      <vt:lpstr>2011 PARTECIPAZIONE AL «PREMIO NAZIONALE COMUNI A 5 STELLE» PROMOSSO DALL’ASSOCIAZIONE DEI COMUNI VIRTUOSI</vt:lpstr>
      <vt:lpstr>2011 PARTECIPAZIONE AL «PREMIO NAZIONALE COMUNI A 5 STELLE» PROMOSSO DALL’ASSOCIAZIONE DEI COMUNI VIRTUOSI</vt:lpstr>
      <vt:lpstr>2011 PARTECIPAZIONE AL «PREMIO NAZIONALE COMUNI A 5 STELLE» PROMOSSO DALL’ASSOCIAZIONE DEI COMUNI VIRTUOSI</vt:lpstr>
      <vt:lpstr>2011 PARTECIPAZIONE AL «PREMIO NAZIONALE COMUNI A 5 STELLE» PROMOSSO DALL’ASSOCIAZIONE DEI COMUNI VIRTUOSI ECOLOGIA E AMBIENTE</vt:lpstr>
      <vt:lpstr>2011 PARTECIPAZIONE AL «PREMIO NAZIONALE COMUNI A 5 STELLE» PROMOSSO DALL’ASSOCIAZIONE DEI COMUNI VIRTUOSI ECOLOGIA E AMBIENTE</vt:lpstr>
      <vt:lpstr>2011 PARTECIPAZIONE AL «PREMIO NAZIONALE COMUNI A 5 STELLE» PROMOSSO DALL’ASSOCIAZIONE DEI COMUNI VIRTUOSI ECOLOGIA E AMBIENTE</vt:lpstr>
      <vt:lpstr>2011 PARTECIPAZIONE AL «PREMIO NAZIONALE COMUNI A 5 STELLE» PROMOSSO DALL’ASSOCIAZIONE DEI COMUNI VIRTUOSI ECOLOGIA E AMBIENTE</vt:lpstr>
      <vt:lpstr>2011 PARTECIPAZIONE AL «PREMIO NAZIONALE COMUNI A 5 STELLE» PROMOSSO DALL’ASSOCIAZIONE DEI COMUNI VIRTUOSI ECOLOGIA E AMBIENTE</vt:lpstr>
      <vt:lpstr>2011 PARTECIPAZIONE AL «PREMIO NAZIONALE COMUNI A 5 STELLE» PROMOSSO DALL’ASSOCIAZIONE DEI COMUNI VIRTUOSI ECOLOGIA E AMBIENTE</vt:lpstr>
      <vt:lpstr>2011 PARTECIPAZIONE AL «PREMIO NAZIONALE COMUNI A 5 STELLE» PROMOSSO DALL’ASSOCIAZIONE DEI COMUNI VIRTUOSI ECOLOGIA E AMBIENTE</vt:lpstr>
      <vt:lpstr>2011 PARTECIPAZIONE AL «PREMIO NAZIONALE COMUNI A 5 STELLE» PROMOSSO DALL’ASSOCIAZIONE DEI COMUNI VIRTUOSI ECOLOGIA E AMBIENTE</vt:lpstr>
      <vt:lpstr>2011 PARTECIPAZIONE AL «PREMIO NAZIONALE COMUNI A 5 STELLE» PROMOSSO DALL’ASSOCIAZIONE DEI COMUNI VIRTUOSI ECOLOGIA E AMBIENTE</vt:lpstr>
      <vt:lpstr>2011 PARTECIPAZIONE AL «PREMIO NAZIONALE COMUNI A 5 STELLE» PROMOSSO DALL’ASSOCIAZIONE DEI COMUNI VIRTUOSI ECOLOGIA E AMBIENTE</vt:lpstr>
      <vt:lpstr>2011 PARTECIPAZIONE AL «PREMIO NAZIONALE COMUNI A 5 STELLE» PROMOSSO DALL’ASSOCIAZIONE DEI COMUNI VIRTUOSI ECOLOGIA E AMBIENTE</vt:lpstr>
      <vt:lpstr>2011 PARTECIPAZIONE AL «PREMIO NAZIONALE COMUNI A 5 STELLE» PROMOSSO DALL’ASSOCIAZIONE DEI COMUNI VIRTUOSI ECOLOGIA E AMBIENTE</vt:lpstr>
      <vt:lpstr>2011 PARTECIPAZIONE AL «PREMIO NAZIONALE COMUNI A 5 STELLE» PROMOSSO DALL’ASSOCIAZIONE DEI COMUNI VIRTUOSI ECOLOGIA E AMBIENTE</vt:lpstr>
      <vt:lpstr>2011 PARTECIPAZIONE AL «PREMIO NAZIONALE COMUNI A 5 STELLE» PROMOSSO DALL’ASSOCIAZIONE DEI COMUNI VIRTUOSI ECOLOGIA E AMBIENTE</vt:lpstr>
      <vt:lpstr>2011 PARTECIPAZIONE AL «PREMIO NAZIONALE COMUNI A 5 STELLE» PROMOSSO DALL’ASSOCIAZIONE DEI COMUNI VIRTUOSI ECOLOGIA E AMBIENTE</vt:lpstr>
      <vt:lpstr>2011 PARTECIPAZIONE AL «PREMIO NAZIONALE COMUNI A 5 STELLE» PROMOSSO DALL’ASSOCIAZIONE DEI COMUNI VIRTUOSI ECOLOGIA E AMBIENTE</vt:lpstr>
      <vt:lpstr>2011 PARTECIPAZIONE AL «PREMIO NAZIONALE COMUNI A 5 STELLE» PROMOSSO DALL’ASSOCIAZIONE DEI COMUNI VIRTUOSI ECOLOGIA E AMBIENTE</vt:lpstr>
      <vt:lpstr>2011 PARTECIPAZIONE AL «PREMIO NAZIONALE COMUNI A 5 STELLE» PROMOSSO DALL’ASSOCIAZIONE DEI COMUNI VIRTUOSI ECOLOGIA E AMBIENTE</vt:lpstr>
      <vt:lpstr>2011 PARTECIPAZIONE AL «PREMIO NAZIONALE COMUNI A 5 STELLE» PROMOSSO DALL’ASSOCIAZIONE DEI COMUNI VIRTUOSI Lavori pubblici e patrimonio</vt:lpstr>
      <vt:lpstr>2011 PARTECIPAZIONE AL «PREMIO NAZIONALE COMUNI A 5 STELLE» PROMOSSO DALL’ASSOCIAZIONE DEI COMUNI VIRTUOSI Lavori pubblici e patrimonio</vt:lpstr>
      <vt:lpstr>2011 PARTECIPAZIONE AL «PREMIO NAZIONALE COMUNI A 5 STELLE» PROMOSSO DALL’ASSOCIAZIONE DEI COMUNI VIRTUOSI Lavori pubblici e patrimonio</vt:lpstr>
      <vt:lpstr>2011 PARTECIPAZIONE AL «PREMIO NAZIONALE COMUNI A 5 STELLE» PROMOSSO DALL’ASSOCIAZIONE DEI COMUNI VIRTUOSI Lavori pubblici e patrimonio</vt:lpstr>
      <vt:lpstr>2011 PARTECIPAZIONE AL «PREMIO NAZIONALE COMUNI A 5 STELLE» PROMOSSO DALL’ASSOCIAZIONE DEI COMUNI VIRTUOSI Archeologia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lpstr>2011 PARTECIPAZIONE AL «PREMIO NAZIONALE COMUNI A 5 STELLE» PROMOSSO DALL’ASSOCIAZIONE DEI COMUNI VIRTUOSI Nuovi stili di vita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COMUNE DI CALVAGESE DELLA RIVIERA (PROVINCIA DI BRESCIA) UFFICIO SEGRETERIA – AREA AMMINISTRATIVA TEL. 030-601025 FAX 030-601578 segreteria@comune.calvagesedellariviera.bs.it </dc:title>
  <dc:creator>segreteria1</dc:creator>
  <cp:lastModifiedBy>segreteria1</cp:lastModifiedBy>
  <cp:revision>418</cp:revision>
  <cp:lastPrinted>2011-06-17T06:29:37Z</cp:lastPrinted>
  <dcterms:created xsi:type="dcterms:W3CDTF">2011-06-06T16:27:02Z</dcterms:created>
  <dcterms:modified xsi:type="dcterms:W3CDTF">2011-06-23T10:44:29Z</dcterms:modified>
</cp:coreProperties>
</file>